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1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74" d="100"/>
          <a:sy n="174" d="100"/>
        </p:scale>
        <p:origin x="-78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9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7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7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8A4A-767E-2149-AB76-A4DB237C8A6A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65DE-CBB7-E24A-928E-90050C78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5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Elevation of Privilege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600" dirty="0" smtClean="0"/>
              <a:t>Drawing Developers </a:t>
            </a:r>
            <a:br>
              <a:rPr lang="en-US" sz="3600" dirty="0" smtClean="0"/>
            </a:br>
            <a:r>
              <a:rPr lang="en-US" sz="3600" dirty="0" smtClean="0"/>
              <a:t>into Threat Modeling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Adam Shostack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Microsoft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@</a:t>
            </a:r>
            <a:r>
              <a:rPr lang="en-US" dirty="0" err="1" smtClean="0"/>
              <a:t>adamshostack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1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years of structured security approaches at Microsoft</a:t>
            </a:r>
          </a:p>
          <a:p>
            <a:pPr lvl="1"/>
            <a:r>
              <a:rPr lang="en-US" dirty="0" smtClean="0"/>
              <a:t>Threat modeling (“Threats to our Products”, 1999)</a:t>
            </a:r>
          </a:p>
          <a:p>
            <a:pPr lvl="1"/>
            <a:r>
              <a:rPr lang="en-US" dirty="0" smtClean="0"/>
              <a:t>STRIDE: mnemonic for common threats</a:t>
            </a:r>
          </a:p>
          <a:p>
            <a:pPr marL="914400" lvl="2" indent="0">
              <a:buNone/>
            </a:pPr>
            <a:r>
              <a:rPr lang="en-US" dirty="0" smtClean="0"/>
              <a:t>Spoofing, Tampering, Repudiation, Info Disclosure, Denial-of-Service, Elevation of Privilege</a:t>
            </a:r>
          </a:p>
          <a:p>
            <a:pPr lvl="1"/>
            <a:r>
              <a:rPr lang="en-US" dirty="0" smtClean="0"/>
              <a:t>Security Development Lifecycle, 2002</a:t>
            </a:r>
          </a:p>
          <a:p>
            <a:r>
              <a:rPr lang="en-US" dirty="0" smtClean="0"/>
              <a:t>Security experts versus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5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Observations of threat modeling </a:t>
            </a:r>
          </a:p>
          <a:p>
            <a:pPr lvl="1"/>
            <a:r>
              <a:rPr lang="en-US" dirty="0" smtClean="0"/>
              <a:t>A security expert only activity?</a:t>
            </a:r>
          </a:p>
          <a:p>
            <a:pPr lvl="1"/>
            <a:r>
              <a:rPr lang="en-US" dirty="0" smtClean="0"/>
              <a:t>Smart people not steeped in security…stymied</a:t>
            </a:r>
          </a:p>
          <a:p>
            <a:r>
              <a:rPr lang="en-US" dirty="0" smtClean="0"/>
              <a:t>Goal: a way to do and learn which is</a:t>
            </a:r>
          </a:p>
          <a:p>
            <a:pPr lvl="1"/>
            <a:r>
              <a:rPr lang="en-US" dirty="0" smtClean="0"/>
              <a:t>Non-threatening</a:t>
            </a:r>
          </a:p>
          <a:p>
            <a:pPr lvl="1"/>
            <a:r>
              <a:rPr lang="en-US" dirty="0" smtClean="0"/>
              <a:t>Enticing</a:t>
            </a:r>
          </a:p>
          <a:p>
            <a:pPr lvl="1"/>
            <a:r>
              <a:rPr lang="en-US" dirty="0" smtClean="0"/>
              <a:t>Supportive</a:t>
            </a:r>
          </a:p>
          <a:p>
            <a:r>
              <a:rPr lang="en-US" dirty="0" smtClean="0"/>
              <a:t>Protection Poker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2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the journey</a:t>
            </a:r>
          </a:p>
          <a:p>
            <a:r>
              <a:rPr lang="en-US" dirty="0" smtClean="0"/>
              <a:t>Hope to inform future game designers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“Fortune favors the prepared mind”</a:t>
            </a:r>
          </a:p>
          <a:p>
            <a:pPr marL="0" indent="0" algn="r">
              <a:buNone/>
            </a:pPr>
            <a:r>
              <a:rPr lang="en-US" dirty="0" smtClean="0"/>
              <a:t> – Louis Pasteur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5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Elevation of Privilege</a:t>
            </a:r>
            <a:r>
              <a:rPr lang="en-US" dirty="0" smtClean="0"/>
              <a:t>: 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mechanic borrowed from no-bid Spades</a:t>
            </a:r>
          </a:p>
          <a:p>
            <a:r>
              <a:rPr lang="en-US" dirty="0" smtClean="0"/>
              <a:t>Equipment:</a:t>
            </a:r>
          </a:p>
          <a:p>
            <a:pPr lvl="1"/>
            <a:r>
              <a:rPr lang="en-US" dirty="0" smtClean="0"/>
              <a:t>Card deck, whiteboard</a:t>
            </a:r>
          </a:p>
          <a:p>
            <a:pPr lvl="1"/>
            <a:r>
              <a:rPr lang="en-US" dirty="0" smtClean="0"/>
              <a:t>Cards in 6 suits, based on STRIDE</a:t>
            </a:r>
          </a:p>
          <a:p>
            <a:pPr lvl="1"/>
            <a:r>
              <a:rPr lang="en-US" dirty="0" smtClean="0"/>
              <a:t>Each card has a “hint”</a:t>
            </a:r>
          </a:p>
          <a:p>
            <a:r>
              <a:rPr lang="en-US" dirty="0" smtClean="0"/>
              <a:t>Played in tricks, high card wins</a:t>
            </a:r>
          </a:p>
          <a:p>
            <a:pPr lvl="1"/>
            <a:r>
              <a:rPr lang="en-US" dirty="0" smtClean="0"/>
              <a:t>High card in suit, or in trump suit</a:t>
            </a:r>
          </a:p>
          <a:p>
            <a:r>
              <a:rPr lang="en-US" dirty="0" smtClean="0"/>
              <a:t>CC-BY 3.0 licensing</a:t>
            </a:r>
          </a:p>
          <a:p>
            <a:pPr lvl="1"/>
            <a:endParaRPr lang="en-US" dirty="0"/>
          </a:p>
        </p:txBody>
      </p:sp>
      <p:pic>
        <p:nvPicPr>
          <p:cNvPr id="4" name="Picture 3" descr="5-tamper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5" y="2263741"/>
            <a:ext cx="2514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5" name="Picture 4" descr="First-cards-high-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53" y="1829399"/>
            <a:ext cx="4785954" cy="3926164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238532" y="799428"/>
            <a:ext cx="1340937" cy="1134672"/>
          </a:xfrm>
          <a:prstGeom prst="borderCallout1">
            <a:avLst>
              <a:gd name="adj1" fmla="val 20455"/>
              <a:gd name="adj2" fmla="val 100802"/>
              <a:gd name="adj3" fmla="val 145454"/>
              <a:gd name="adj4" fmla="val 14195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Have suit, #, hint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7345863" y="1934100"/>
            <a:ext cx="1340937" cy="1134672"/>
          </a:xfrm>
          <a:prstGeom prst="borderCallout1">
            <a:avLst>
              <a:gd name="adj1" fmla="val 20455"/>
              <a:gd name="adj2" fmla="val 100802"/>
              <a:gd name="adj3" fmla="val 167045"/>
              <a:gd name="adj4" fmla="val -6285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On-card space for recording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390932" y="5374472"/>
            <a:ext cx="1340937" cy="1134672"/>
          </a:xfrm>
          <a:prstGeom prst="borderCallout1">
            <a:avLst>
              <a:gd name="adj1" fmla="val 20455"/>
              <a:gd name="adj2" fmla="val 100802"/>
              <a:gd name="adj3" fmla="val -38069"/>
              <a:gd name="adj4" fmla="val 15878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System for “riffing” on threats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238532" y="2501436"/>
            <a:ext cx="1340937" cy="1134672"/>
          </a:xfrm>
          <a:prstGeom prst="borderCallout1">
            <a:avLst>
              <a:gd name="adj1" fmla="val 20455"/>
              <a:gd name="adj2" fmla="val 100802"/>
              <a:gd name="adj3" fmla="val 568"/>
              <a:gd name="adj4" fmla="val 15974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 bet you think this threat is about YOU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7345863" y="4620891"/>
            <a:ext cx="1340937" cy="1134672"/>
          </a:xfrm>
          <a:prstGeom prst="borderCallout1">
            <a:avLst>
              <a:gd name="adj1" fmla="val 35796"/>
              <a:gd name="adj2" fmla="val 802"/>
              <a:gd name="adj3" fmla="val -12783"/>
              <a:gd name="adj4" fmla="val -8394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 Deck -&gt;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 Use!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3368982" y="5723328"/>
            <a:ext cx="1340937" cy="1134672"/>
          </a:xfrm>
          <a:prstGeom prst="borderCallout1">
            <a:avLst>
              <a:gd name="adj1" fmla="val 20455"/>
              <a:gd name="adj2" fmla="val 100802"/>
              <a:gd name="adj3" fmla="val -19858"/>
              <a:gd name="adj4" fmla="val 3309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Complex scoring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Card size</a:t>
            </a:r>
          </a:p>
          <a:p>
            <a:r>
              <a:rPr lang="en-US" dirty="0" smtClean="0"/>
              <a:t>Game/</a:t>
            </a:r>
            <a:r>
              <a:rPr lang="en-US" dirty="0" err="1" smtClean="0"/>
              <a:t>Gamification</a:t>
            </a:r>
            <a:endParaRPr lang="en-US" dirty="0"/>
          </a:p>
          <a:p>
            <a:pPr lvl="1"/>
            <a:r>
              <a:rPr lang="en-US" dirty="0" smtClean="0"/>
              <a:t>Points, Badges, Leaderboards?</a:t>
            </a:r>
          </a:p>
          <a:p>
            <a:pPr lvl="1"/>
            <a:r>
              <a:rPr lang="en-US" dirty="0" smtClean="0"/>
              <a:t>Authenticity</a:t>
            </a:r>
          </a:p>
          <a:p>
            <a:r>
              <a:rPr lang="en-US" dirty="0" smtClean="0"/>
              <a:t>Hint construction</a:t>
            </a:r>
          </a:p>
          <a:p>
            <a:r>
              <a:rPr lang="en-US" dirty="0" smtClean="0"/>
              <a:t>Depth/Breadth</a:t>
            </a:r>
          </a:p>
          <a:p>
            <a:r>
              <a:rPr lang="en-US" dirty="0" smtClean="0"/>
              <a:t>Physical cards?</a:t>
            </a:r>
          </a:p>
          <a:p>
            <a:r>
              <a:rPr lang="en-US" dirty="0" smtClean="0"/>
              <a:t>Graphic design investment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0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Serendipity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more popular outside Microsoft</a:t>
            </a:r>
          </a:p>
          <a:p>
            <a:pPr lvl="1"/>
            <a:r>
              <a:rPr lang="en-US" dirty="0" smtClean="0"/>
              <a:t>Can’t force play</a:t>
            </a:r>
          </a:p>
          <a:p>
            <a:pPr lvl="1"/>
            <a:r>
              <a:rPr lang="en-US" dirty="0" smtClean="0"/>
              <a:t>Ask people to suspend of skepticism</a:t>
            </a:r>
          </a:p>
          <a:p>
            <a:pPr lvl="1"/>
            <a:r>
              <a:rPr lang="en-US" dirty="0" smtClean="0"/>
              <a:t>Learning versus core job skill (see Smith, 2011)</a:t>
            </a:r>
          </a:p>
          <a:p>
            <a:r>
              <a:rPr lang="en-US" dirty="0" smtClean="0"/>
              <a:t>Game results in real threat model</a:t>
            </a:r>
          </a:p>
          <a:p>
            <a:pPr lvl="1"/>
            <a:r>
              <a:rPr lang="en-US" dirty="0" smtClean="0"/>
              <a:t>Learn as you do</a:t>
            </a:r>
          </a:p>
          <a:p>
            <a:pPr lvl="1"/>
            <a:r>
              <a:rPr lang="en-US" dirty="0" smtClean="0"/>
              <a:t>Unusual feature</a:t>
            </a:r>
          </a:p>
        </p:txBody>
      </p:sp>
    </p:spTree>
    <p:extLst>
      <p:ext uri="{BB962C8B-B14F-4D97-AF65-F5344CB8AC3E}">
        <p14:creationId xmlns:p14="http://schemas.microsoft.com/office/powerpoint/2010/main" val="121578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816330"/>
            <a:ext cx="7772400" cy="1470025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Resources: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http://</a:t>
            </a:r>
            <a:r>
              <a:rPr lang="en-US" sz="2400" dirty="0" err="1" smtClean="0"/>
              <a:t>www.microsoft.com</a:t>
            </a:r>
            <a:r>
              <a:rPr lang="en-US" sz="2400" dirty="0" smtClean="0"/>
              <a:t>/security/</a:t>
            </a:r>
            <a:r>
              <a:rPr lang="en-US" sz="2400" dirty="0" err="1" smtClean="0"/>
              <a:t>sdl</a:t>
            </a:r>
            <a:r>
              <a:rPr lang="en-US" sz="2400" dirty="0" smtClean="0"/>
              <a:t>/adopt/</a:t>
            </a:r>
            <a:r>
              <a:rPr lang="en-US" sz="2400" dirty="0" err="1" smtClean="0"/>
              <a:t>eop.aspx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Threat Modeling: Designing for Security </a:t>
            </a:r>
            <a:r>
              <a:rPr lang="en-US" sz="2400" dirty="0" smtClean="0"/>
              <a:t>(Wiley, 2014)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7825"/>
            <a:ext cx="6400800" cy="1752600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adamshostack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adam.shostack@microsoft.com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32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284</Words>
  <Application>Microsoft Macintosh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Elevation of Privilege: Drawing Developers  into Threat Modeling</vt:lpstr>
      <vt:lpstr>Background</vt:lpstr>
      <vt:lpstr>Motivation: The game</vt:lpstr>
      <vt:lpstr>Motivation: This talk</vt:lpstr>
      <vt:lpstr>Elevation of Privilege: The Game</vt:lpstr>
      <vt:lpstr>Prototype</vt:lpstr>
      <vt:lpstr>Design Tradeoffs</vt:lpstr>
      <vt:lpstr>Serendipity</vt:lpstr>
      <vt:lpstr> Resources:  http://www.microsoft.com/security/sdl/adopt/eop.aspx  Threat Modeling: Designing for Security (Wiley, 2014)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Elevation of Privilege: Drawing Developers  into Threat Modeling</dc:title>
  <dc:creator>Adam</dc:creator>
  <cp:lastModifiedBy>Adam</cp:lastModifiedBy>
  <cp:revision>12</cp:revision>
  <dcterms:created xsi:type="dcterms:W3CDTF">2014-08-13T16:53:59Z</dcterms:created>
  <dcterms:modified xsi:type="dcterms:W3CDTF">2014-08-13T21:10:47Z</dcterms:modified>
</cp:coreProperties>
</file>