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sldIdLst>
    <p:sldId id="256" r:id="rId2"/>
    <p:sldId id="297" r:id="rId3"/>
    <p:sldId id="257" r:id="rId4"/>
    <p:sldId id="276" r:id="rId5"/>
    <p:sldId id="278" r:id="rId6"/>
    <p:sldId id="279" r:id="rId7"/>
    <p:sldId id="280" r:id="rId8"/>
    <p:sldId id="259" r:id="rId9"/>
    <p:sldId id="299" r:id="rId10"/>
    <p:sldId id="282" r:id="rId11"/>
    <p:sldId id="260" r:id="rId12"/>
    <p:sldId id="261" r:id="rId13"/>
    <p:sldId id="262" r:id="rId14"/>
    <p:sldId id="265" r:id="rId15"/>
    <p:sldId id="266" r:id="rId16"/>
    <p:sldId id="267" r:id="rId17"/>
    <p:sldId id="274" r:id="rId18"/>
    <p:sldId id="268" r:id="rId19"/>
    <p:sldId id="284" r:id="rId20"/>
    <p:sldId id="285" r:id="rId21"/>
    <p:sldId id="286" r:id="rId22"/>
    <p:sldId id="283" r:id="rId23"/>
    <p:sldId id="292" r:id="rId24"/>
    <p:sldId id="291" r:id="rId25"/>
    <p:sldId id="295" r:id="rId26"/>
    <p:sldId id="290" r:id="rId27"/>
    <p:sldId id="294" r:id="rId28"/>
    <p:sldId id="300" r:id="rId29"/>
    <p:sldId id="287" r:id="rId30"/>
    <p:sldId id="298" r:id="rId31"/>
    <p:sldId id="269" r:id="rId32"/>
    <p:sldId id="275" r:id="rId33"/>
    <p:sldId id="270" r:id="rId34"/>
    <p:sldId id="271" r:id="rId35"/>
    <p:sldId id="272" r:id="rId36"/>
    <p:sldId id="273" r:id="rId37"/>
    <p:sldId id="258"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4"/>
    <p:restoredTop sz="83654"/>
  </p:normalViewPr>
  <p:slideViewPr>
    <p:cSldViewPr snapToGrid="0" snapToObjects="1">
      <p:cViewPr varScale="1">
        <p:scale>
          <a:sx n="140" d="100"/>
          <a:sy n="140" d="100"/>
        </p:scale>
        <p:origin x="840" y="184"/>
      </p:cViewPr>
      <p:guideLst>
        <p:guide orient="horz" pos="1620"/>
        <p:guide pos="2880"/>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B0E58-1E20-C641-B982-BD4300BC85C1}" type="datetimeFigureOut">
              <a:rPr lang="en-US" smtClean="0"/>
              <a:t>2/5/18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C9242-1874-A543-B543-038B7C94838E}" type="slidenum">
              <a:rPr lang="en-US" smtClean="0"/>
              <a:t>‹#›</a:t>
            </a:fld>
            <a:endParaRPr lang="en-US"/>
          </a:p>
        </p:txBody>
      </p:sp>
    </p:spTree>
    <p:extLst>
      <p:ext uri="{BB962C8B-B14F-4D97-AF65-F5344CB8AC3E}">
        <p14:creationId xmlns:p14="http://schemas.microsoft.com/office/powerpoint/2010/main" val="3880759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9C9242-1874-A543-B543-038B7C94838E}" type="slidenum">
              <a:rPr lang="en-US" smtClean="0"/>
              <a:t>1</a:t>
            </a:fld>
            <a:endParaRPr lang="en-US"/>
          </a:p>
        </p:txBody>
      </p:sp>
    </p:spTree>
    <p:extLst>
      <p:ext uri="{BB962C8B-B14F-4D97-AF65-F5344CB8AC3E}">
        <p14:creationId xmlns:p14="http://schemas.microsoft.com/office/powerpoint/2010/main" val="4036134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www.us-cert.gov</a:t>
            </a:r>
            <a:r>
              <a:rPr lang="en-US" sz="1200" kern="1200" dirty="0">
                <a:solidFill>
                  <a:schemeClr val="tx1"/>
                </a:solidFill>
                <a:effectLst/>
                <a:latin typeface="+mn-lt"/>
                <a:ea typeface="+mn-ea"/>
                <a:cs typeface="+mn-cs"/>
              </a:rPr>
              <a:t>/about-us </a:t>
            </a:r>
            <a:endParaRPr lang="en-US" dirty="0">
              <a:effectLst/>
            </a:endParaRPr>
          </a:p>
        </p:txBody>
      </p:sp>
      <p:sp>
        <p:nvSpPr>
          <p:cNvPr id="4" name="Slide Number Placeholder 3"/>
          <p:cNvSpPr>
            <a:spLocks noGrp="1"/>
          </p:cNvSpPr>
          <p:nvPr>
            <p:ph type="sldNum" sz="quarter" idx="10"/>
          </p:nvPr>
        </p:nvSpPr>
        <p:spPr/>
        <p:txBody>
          <a:bodyPr/>
          <a:lstStyle/>
          <a:p>
            <a:fld id="{0E9C9242-1874-A543-B543-038B7C94838E}" type="slidenum">
              <a:rPr lang="en-US" smtClean="0"/>
              <a:t>24</a:t>
            </a:fld>
            <a:endParaRPr lang="en-US"/>
          </a:p>
        </p:txBody>
      </p:sp>
    </p:spTree>
    <p:extLst>
      <p:ext uri="{BB962C8B-B14F-4D97-AF65-F5344CB8AC3E}">
        <p14:creationId xmlns:p14="http://schemas.microsoft.com/office/powerpoint/2010/main" val="82806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9C9242-1874-A543-B543-038B7C94838E}" type="slidenum">
              <a:rPr lang="en-US" smtClean="0"/>
              <a:t>3</a:t>
            </a:fld>
            <a:endParaRPr lang="en-US"/>
          </a:p>
        </p:txBody>
      </p:sp>
    </p:spTree>
    <p:extLst>
      <p:ext uri="{BB962C8B-B14F-4D97-AF65-F5344CB8AC3E}">
        <p14:creationId xmlns:p14="http://schemas.microsoft.com/office/powerpoint/2010/main" val="137143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9C9242-1874-A543-B543-038B7C94838E}" type="slidenum">
              <a:rPr lang="en-US" smtClean="0"/>
              <a:t>4</a:t>
            </a:fld>
            <a:endParaRPr lang="en-US"/>
          </a:p>
        </p:txBody>
      </p:sp>
    </p:spTree>
    <p:extLst>
      <p:ext uri="{BB962C8B-B14F-4D97-AF65-F5344CB8AC3E}">
        <p14:creationId xmlns:p14="http://schemas.microsoft.com/office/powerpoint/2010/main" val="180412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Gleefully pointing out mistakes</a:t>
            </a:r>
          </a:p>
          <a:p>
            <a:endParaRPr lang="en-US" dirty="0"/>
          </a:p>
        </p:txBody>
      </p:sp>
      <p:sp>
        <p:nvSpPr>
          <p:cNvPr id="4" name="Slide Number Placeholder 3"/>
          <p:cNvSpPr>
            <a:spLocks noGrp="1"/>
          </p:cNvSpPr>
          <p:nvPr>
            <p:ph type="sldNum" sz="quarter" idx="10"/>
          </p:nvPr>
        </p:nvSpPr>
        <p:spPr/>
        <p:txBody>
          <a:bodyPr/>
          <a:lstStyle/>
          <a:p>
            <a:fld id="{0E9C9242-1874-A543-B543-038B7C94838E}" type="slidenum">
              <a:rPr lang="en-US" smtClean="0"/>
              <a:t>5</a:t>
            </a:fld>
            <a:endParaRPr lang="en-US"/>
          </a:p>
        </p:txBody>
      </p:sp>
    </p:spTree>
    <p:extLst>
      <p:ext uri="{BB962C8B-B14F-4D97-AF65-F5344CB8AC3E}">
        <p14:creationId xmlns:p14="http://schemas.microsoft.com/office/powerpoint/2010/main" val="69024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test our ideas?</a:t>
            </a:r>
            <a:r>
              <a:rPr lang="en-US" baseline="0" dirty="0"/>
              <a:t> How do we </a:t>
            </a:r>
            <a:r>
              <a:rPr lang="en-US" baseline="0" dirty="0" err="1"/>
              <a:t>dispell</a:t>
            </a:r>
            <a:r>
              <a:rPr lang="en-US" baseline="0" dirty="0"/>
              <a:t> myths?</a:t>
            </a:r>
            <a:endParaRPr lang="en-US" dirty="0"/>
          </a:p>
        </p:txBody>
      </p:sp>
      <p:sp>
        <p:nvSpPr>
          <p:cNvPr id="4" name="Slide Number Placeholder 3"/>
          <p:cNvSpPr>
            <a:spLocks noGrp="1"/>
          </p:cNvSpPr>
          <p:nvPr>
            <p:ph type="sldNum" sz="quarter" idx="10"/>
          </p:nvPr>
        </p:nvSpPr>
        <p:spPr/>
        <p:txBody>
          <a:bodyPr/>
          <a:lstStyle/>
          <a:p>
            <a:fld id="{0E9C9242-1874-A543-B543-038B7C94838E}" type="slidenum">
              <a:rPr lang="en-US" smtClean="0"/>
              <a:t>10</a:t>
            </a:fld>
            <a:endParaRPr lang="en-US"/>
          </a:p>
        </p:txBody>
      </p:sp>
    </p:spTree>
    <p:extLst>
      <p:ext uri="{BB962C8B-B14F-4D97-AF65-F5344CB8AC3E}">
        <p14:creationId xmlns:p14="http://schemas.microsoft.com/office/powerpoint/2010/main" val="97738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regulator:</a:t>
            </a:r>
            <a:r>
              <a:rPr lang="en-US" baseline="0" dirty="0"/>
              <a:t> industry resistance</a:t>
            </a:r>
          </a:p>
          <a:p>
            <a:r>
              <a:rPr lang="en-US" baseline="0" dirty="0"/>
              <a:t>No clear scale: PII breaches are not the only interesting fails</a:t>
            </a:r>
          </a:p>
          <a:p>
            <a:r>
              <a:rPr lang="en-US" baseline="0" dirty="0"/>
              <a:t>We’re motivated to hide breaches</a:t>
            </a:r>
            <a:endParaRPr lang="en-US" dirty="0"/>
          </a:p>
        </p:txBody>
      </p:sp>
      <p:sp>
        <p:nvSpPr>
          <p:cNvPr id="4" name="Slide Number Placeholder 3"/>
          <p:cNvSpPr>
            <a:spLocks noGrp="1"/>
          </p:cNvSpPr>
          <p:nvPr>
            <p:ph type="sldNum" sz="quarter" idx="10"/>
          </p:nvPr>
        </p:nvSpPr>
        <p:spPr/>
        <p:txBody>
          <a:bodyPr/>
          <a:lstStyle/>
          <a:p>
            <a:fld id="{0E9C9242-1874-A543-B543-038B7C94838E}" type="slidenum">
              <a:rPr lang="en-US" smtClean="0"/>
              <a:t>13</a:t>
            </a:fld>
            <a:endParaRPr lang="en-US"/>
          </a:p>
        </p:txBody>
      </p:sp>
    </p:spTree>
    <p:extLst>
      <p:ext uri="{BB962C8B-B14F-4D97-AF65-F5344CB8AC3E}">
        <p14:creationId xmlns:p14="http://schemas.microsoft.com/office/powerpoint/2010/main" val="80811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www.nature.com</a:t>
            </a:r>
            <a:r>
              <a:rPr lang="en-US" dirty="0"/>
              <a:t>/</a:t>
            </a:r>
            <a:r>
              <a:rPr lang="en-US" dirty="0" err="1"/>
              <a:t>nrurol</a:t>
            </a:r>
            <a:r>
              <a:rPr lang="en-US" dirty="0"/>
              <a:t>/journal/v10/n3/</a:t>
            </a:r>
            <a:r>
              <a:rPr lang="en-US" dirty="0" err="1"/>
              <a:t>fig_tab</a:t>
            </a:r>
            <a:r>
              <a:rPr lang="en-US" dirty="0"/>
              <a:t>/nrurol.2013.13_F2.html</a:t>
            </a:r>
          </a:p>
        </p:txBody>
      </p:sp>
      <p:sp>
        <p:nvSpPr>
          <p:cNvPr id="4" name="Slide Number Placeholder 3"/>
          <p:cNvSpPr>
            <a:spLocks noGrp="1"/>
          </p:cNvSpPr>
          <p:nvPr>
            <p:ph type="sldNum" sz="quarter" idx="10"/>
          </p:nvPr>
        </p:nvSpPr>
        <p:spPr/>
        <p:txBody>
          <a:bodyPr/>
          <a:lstStyle/>
          <a:p>
            <a:fld id="{0E9C9242-1874-A543-B543-038B7C94838E}" type="slidenum">
              <a:rPr lang="en-US" smtClean="0"/>
              <a:t>17</a:t>
            </a:fld>
            <a:endParaRPr lang="en-US"/>
          </a:p>
        </p:txBody>
      </p:sp>
    </p:spTree>
    <p:extLst>
      <p:ext uri="{BB962C8B-B14F-4D97-AF65-F5344CB8AC3E}">
        <p14:creationId xmlns:p14="http://schemas.microsoft.com/office/powerpoint/2010/main" val="284231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www.skybrary.aero</a:t>
            </a:r>
            <a:r>
              <a:rPr lang="en-US" dirty="0"/>
              <a:t>/</a:t>
            </a:r>
            <a:r>
              <a:rPr lang="en-US" dirty="0" err="1"/>
              <a:t>index.php</a:t>
            </a:r>
            <a:r>
              <a:rPr lang="en-US" dirty="0"/>
              <a:t>/</a:t>
            </a:r>
            <a:r>
              <a:rPr lang="en-US" dirty="0" err="1"/>
              <a:t>James_Reason_HF_Model</a:t>
            </a:r>
            <a:endParaRPr lang="en-US" dirty="0"/>
          </a:p>
        </p:txBody>
      </p:sp>
      <p:sp>
        <p:nvSpPr>
          <p:cNvPr id="4" name="Slide Number Placeholder 3"/>
          <p:cNvSpPr>
            <a:spLocks noGrp="1"/>
          </p:cNvSpPr>
          <p:nvPr>
            <p:ph type="sldNum" sz="quarter" idx="10"/>
          </p:nvPr>
        </p:nvSpPr>
        <p:spPr/>
        <p:txBody>
          <a:bodyPr/>
          <a:lstStyle/>
          <a:p>
            <a:fld id="{0E9C9242-1874-A543-B543-038B7C94838E}" type="slidenum">
              <a:rPr lang="en-US" smtClean="0"/>
              <a:t>18</a:t>
            </a:fld>
            <a:endParaRPr lang="en-US"/>
          </a:p>
        </p:txBody>
      </p:sp>
    </p:spTree>
    <p:extLst>
      <p:ext uri="{BB962C8B-B14F-4D97-AF65-F5344CB8AC3E}">
        <p14:creationId xmlns:p14="http://schemas.microsoft.com/office/powerpoint/2010/main" val="74797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Averting eyes is an existing and sensible</a:t>
            </a:r>
            <a:r>
              <a:rPr lang="en-US" baseline="0" dirty="0"/>
              <a:t> public policy choice, and is committed to in a MOU between NASA and the FAA for aviation data.   </a:t>
            </a:r>
          </a:p>
          <a:p>
            <a:endParaRPr lang="en-US" baseline="0" dirty="0"/>
          </a:p>
          <a:p>
            <a:r>
              <a:rPr lang="en-US" baseline="0" dirty="0"/>
              <a:t>It’s</a:t>
            </a:r>
            <a:r>
              <a:rPr lang="en-US" dirty="0"/>
              <a:t> no worse for regulators, and</a:t>
            </a:r>
            <a:r>
              <a:rPr lang="en-US" baseline="0" dirty="0"/>
              <a:t> better for everyone else.  It’s no worse because today, the data does not exist, and cannot be pursued.  Without such a commitment, the data may not exist, and will not exist to the same degree.  So there’s no loss to the regulator compared to the days before they commit to avert their eyes.   So without the commitment, the public will not get the benefit of learning from near misses.</a:t>
            </a:r>
            <a:endParaRPr lang="en-US" dirty="0"/>
          </a:p>
        </p:txBody>
      </p:sp>
      <p:sp>
        <p:nvSpPr>
          <p:cNvPr id="4" name="Slide Number Placeholder 3"/>
          <p:cNvSpPr>
            <a:spLocks noGrp="1"/>
          </p:cNvSpPr>
          <p:nvPr>
            <p:ph type="sldNum" sz="quarter" idx="10"/>
          </p:nvPr>
        </p:nvSpPr>
        <p:spPr/>
        <p:txBody>
          <a:bodyPr/>
          <a:lstStyle/>
          <a:p>
            <a:fld id="{0E9C9242-1874-A543-B543-038B7C94838E}" type="slidenum">
              <a:rPr lang="en-US" smtClean="0"/>
              <a:t>23</a:t>
            </a:fld>
            <a:endParaRPr lang="en-US"/>
          </a:p>
        </p:txBody>
      </p:sp>
    </p:spTree>
    <p:extLst>
      <p:ext uri="{BB962C8B-B14F-4D97-AF65-F5344CB8AC3E}">
        <p14:creationId xmlns:p14="http://schemas.microsoft.com/office/powerpoint/2010/main" val="144456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83174A-628A-6E44-B2D2-4D630057D8E9}" type="datetime1">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310108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A0F286-1B06-D24C-941F-180C4D5AB913}" type="datetime1">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79634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F12FA-497A-964E-9BDC-E7624F3ACB96}" type="datetime1">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393720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5234E-9C16-A140-B93D-511E7D857EF1}" type="datetime1">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94140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F594B-5DE6-204F-BB66-67324CCC6002}" type="datetime1">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421960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63F640-5C56-6945-834C-6C29AB918A1C}" type="datetime1">
              <a:rPr lang="en-US" smtClean="0"/>
              <a:t>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328317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12D27C-117E-C649-AE5C-2226FF4C2418}" type="datetime1">
              <a:rPr lang="en-US" smtClean="0"/>
              <a:t>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348697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5E4D5E-78FA-C340-9B63-25B355C38C6A}" type="datetime1">
              <a:rPr lang="en-US" smtClean="0"/>
              <a:t>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408080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E47A6-8E8D-2E49-A03D-82695DF9E411}" type="datetime1">
              <a:rPr lang="en-US" smtClean="0"/>
              <a:t>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371329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3EF55-8024-C841-AEF0-6EFF75119375}" type="datetime1">
              <a:rPr lang="en-US" smtClean="0"/>
              <a:t>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179548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3B662-2A8D-5042-A993-79A43A390CB0}" type="datetime1">
              <a:rPr lang="en-US" smtClean="0"/>
              <a:t>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D8472-8361-8B45-86D6-6E7F4353E115}" type="slidenum">
              <a:rPr lang="en-US" smtClean="0"/>
              <a:t>‹#›</a:t>
            </a:fld>
            <a:endParaRPr lang="en-US"/>
          </a:p>
        </p:txBody>
      </p:sp>
    </p:spTree>
    <p:extLst>
      <p:ext uri="{BB962C8B-B14F-4D97-AF65-F5344CB8AC3E}">
        <p14:creationId xmlns:p14="http://schemas.microsoft.com/office/powerpoint/2010/main" val="62402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6066FF7-4861-1543-863E-6CAC94BC8456}" type="datetime1">
              <a:rPr lang="en-US" smtClean="0"/>
              <a:t>2/5/18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4D8472-8361-8B45-86D6-6E7F4353E115}" type="slidenum">
              <a:rPr lang="en-US" smtClean="0"/>
              <a:t>‹#›</a:t>
            </a:fld>
            <a:endParaRPr lang="en-US"/>
          </a:p>
        </p:txBody>
      </p:sp>
    </p:spTree>
    <p:extLst>
      <p:ext uri="{BB962C8B-B14F-4D97-AF65-F5344CB8AC3E}">
        <p14:creationId xmlns:p14="http://schemas.microsoft.com/office/powerpoint/2010/main" val="704274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adam.shostack.org/nearmi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0401"/>
            <a:ext cx="9144000" cy="2039938"/>
          </a:xfrm>
        </p:spPr>
        <p:txBody>
          <a:bodyPr>
            <a:normAutofit/>
          </a:bodyPr>
          <a:lstStyle/>
          <a:p>
            <a:r>
              <a:rPr lang="en-US" dirty="0"/>
              <a:t>That was Close! </a:t>
            </a:r>
            <a:br>
              <a:rPr lang="en-US" dirty="0"/>
            </a:br>
            <a:r>
              <a:rPr lang="en-US" dirty="0"/>
              <a:t>Doing Science with Near Misses</a:t>
            </a:r>
          </a:p>
        </p:txBody>
      </p:sp>
      <p:sp>
        <p:nvSpPr>
          <p:cNvPr id="3" name="Subtitle 2"/>
          <p:cNvSpPr>
            <a:spLocks noGrp="1"/>
          </p:cNvSpPr>
          <p:nvPr>
            <p:ph type="subTitle" idx="1"/>
          </p:nvPr>
        </p:nvSpPr>
        <p:spPr/>
        <p:txBody>
          <a:bodyPr/>
          <a:lstStyle/>
          <a:p>
            <a:r>
              <a:rPr lang="en-US"/>
              <a:t>Adam Shostack</a:t>
            </a:r>
            <a:endParaRPr lang="en-US" dirty="0"/>
          </a:p>
        </p:txBody>
      </p:sp>
      <p:sp>
        <p:nvSpPr>
          <p:cNvPr id="5" name="Subtitle 2"/>
          <p:cNvSpPr txBox="1">
            <a:spLocks/>
          </p:cNvSpPr>
          <p:nvPr/>
        </p:nvSpPr>
        <p:spPr>
          <a:xfrm>
            <a:off x="46303" y="3829050"/>
            <a:ext cx="9144000" cy="13144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dirty="0"/>
          </a:p>
        </p:txBody>
      </p:sp>
    </p:spTree>
    <p:extLst>
      <p:ext uri="{BB962C8B-B14F-4D97-AF65-F5344CB8AC3E}">
        <p14:creationId xmlns:p14="http://schemas.microsoft.com/office/powerpoint/2010/main" val="120753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5143500"/>
          </a:xfrm>
        </p:spPr>
        <p:txBody>
          <a:bodyPr anchor="ctr">
            <a:normAutofit/>
          </a:bodyPr>
          <a:lstStyle/>
          <a:p>
            <a:pPr algn="ctr"/>
            <a:r>
              <a:rPr lang="en-US" sz="4400" b="0" cap="none" dirty="0"/>
              <a:t>If we don’t know what fails, </a:t>
            </a:r>
            <a:br>
              <a:rPr lang="en-US" sz="4400" b="0" cap="none" dirty="0"/>
            </a:br>
            <a:r>
              <a:rPr lang="en-US" sz="4400" b="0" cap="none" dirty="0"/>
              <a:t>how do we improve?</a:t>
            </a:r>
            <a:endParaRPr lang="en-US" b="0" cap="none" dirty="0"/>
          </a:p>
        </p:txBody>
      </p:sp>
      <p:sp>
        <p:nvSpPr>
          <p:cNvPr id="3" name="Slide Number Placeholder 2"/>
          <p:cNvSpPr>
            <a:spLocks noGrp="1"/>
          </p:cNvSpPr>
          <p:nvPr>
            <p:ph type="sldNum" sz="quarter" idx="12"/>
          </p:nvPr>
        </p:nvSpPr>
        <p:spPr/>
        <p:txBody>
          <a:bodyPr/>
          <a:lstStyle/>
          <a:p>
            <a:fld id="{DD4D8472-8361-8B45-86D6-6E7F4353E115}" type="slidenum">
              <a:rPr lang="en-US" smtClean="0"/>
              <a:t>10</a:t>
            </a:fld>
            <a:endParaRPr lang="en-US"/>
          </a:p>
        </p:txBody>
      </p:sp>
    </p:spTree>
    <p:extLst>
      <p:ext uri="{BB962C8B-B14F-4D97-AF65-F5344CB8AC3E}">
        <p14:creationId xmlns:p14="http://schemas.microsoft.com/office/powerpoint/2010/main" val="212320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Calls For An “NTSB For Cyber”</a:t>
            </a:r>
          </a:p>
        </p:txBody>
      </p:sp>
      <p:sp>
        <p:nvSpPr>
          <p:cNvPr id="3" name="Content Placeholder 2"/>
          <p:cNvSpPr>
            <a:spLocks noGrp="1"/>
          </p:cNvSpPr>
          <p:nvPr>
            <p:ph idx="1"/>
          </p:nvPr>
        </p:nvSpPr>
        <p:spPr>
          <a:xfrm>
            <a:off x="457200" y="1200151"/>
            <a:ext cx="8686800" cy="3394472"/>
          </a:xfrm>
        </p:spPr>
        <p:txBody>
          <a:bodyPr>
            <a:normAutofit fontScale="85000" lnSpcReduction="10000"/>
          </a:bodyPr>
          <a:lstStyle/>
          <a:p>
            <a:r>
              <a:rPr lang="en-US" dirty="0"/>
              <a:t>Learn by investigation!</a:t>
            </a:r>
          </a:p>
          <a:p>
            <a:r>
              <a:rPr lang="en-US" dirty="0"/>
              <a:t>Oft-repeated:</a:t>
            </a:r>
          </a:p>
          <a:p>
            <a:pPr lvl="1"/>
            <a:r>
              <a:rPr lang="en-US" dirty="0"/>
              <a:t>Computers at Risk, National Academies Press, 1991</a:t>
            </a:r>
          </a:p>
          <a:p>
            <a:pPr lvl="1"/>
            <a:r>
              <a:rPr lang="en-US" i="1" dirty="0"/>
              <a:t>The New School of Information Security</a:t>
            </a:r>
            <a:r>
              <a:rPr lang="en-US" dirty="0"/>
              <a:t>, 2006</a:t>
            </a:r>
          </a:p>
          <a:p>
            <a:pPr lvl="1"/>
            <a:r>
              <a:rPr lang="en-US" dirty="0"/>
              <a:t>National Cyber Leap Year, 2010</a:t>
            </a:r>
          </a:p>
          <a:p>
            <a:pPr lvl="1"/>
            <a:r>
              <a:rPr lang="en-US" dirty="0" err="1"/>
              <a:t>Bellovin</a:t>
            </a:r>
            <a:r>
              <a:rPr lang="en-US" dirty="0"/>
              <a:t> &amp; Neumann, 2014</a:t>
            </a:r>
          </a:p>
          <a:p>
            <a:pPr lvl="1"/>
            <a:r>
              <a:rPr lang="en-US" dirty="0"/>
              <a:t>And many more</a:t>
            </a:r>
            <a:r>
              <a:rPr lang="mr-IN" dirty="0"/>
              <a:t>…</a:t>
            </a:r>
            <a:endParaRPr lang="en-US" dirty="0"/>
          </a:p>
          <a:p>
            <a:r>
              <a:rPr lang="en-US" dirty="0"/>
              <a:t>Feedback: What would it look like?  What would we get?</a:t>
            </a:r>
          </a:p>
        </p:txBody>
      </p:sp>
      <p:sp>
        <p:nvSpPr>
          <p:cNvPr id="4" name="Slide Number Placeholder 3"/>
          <p:cNvSpPr>
            <a:spLocks noGrp="1"/>
          </p:cNvSpPr>
          <p:nvPr>
            <p:ph type="sldNum" sz="quarter" idx="12"/>
          </p:nvPr>
        </p:nvSpPr>
        <p:spPr/>
        <p:txBody>
          <a:bodyPr/>
          <a:lstStyle/>
          <a:p>
            <a:fld id="{DD4D8472-8361-8B45-86D6-6E7F4353E115}" type="slidenum">
              <a:rPr lang="en-US" smtClean="0"/>
              <a:t>11</a:t>
            </a:fld>
            <a:endParaRPr lang="en-US"/>
          </a:p>
        </p:txBody>
      </p:sp>
    </p:spTree>
    <p:extLst>
      <p:ext uri="{BB962C8B-B14F-4D97-AF65-F5344CB8AC3E}">
        <p14:creationId xmlns:p14="http://schemas.microsoft.com/office/powerpoint/2010/main" val="320070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68" y="205979"/>
            <a:ext cx="8505431" cy="857250"/>
          </a:xfrm>
        </p:spPr>
        <p:txBody>
          <a:bodyPr/>
          <a:lstStyle/>
          <a:p>
            <a:pPr algn="l"/>
            <a:r>
              <a:rPr lang="en-US" dirty="0"/>
              <a:t>What is the NTSB?</a:t>
            </a:r>
          </a:p>
        </p:txBody>
      </p:sp>
      <p:sp>
        <p:nvSpPr>
          <p:cNvPr id="3" name="Content Placeholder 2"/>
          <p:cNvSpPr>
            <a:spLocks noGrp="1"/>
          </p:cNvSpPr>
          <p:nvPr>
            <p:ph idx="1"/>
          </p:nvPr>
        </p:nvSpPr>
        <p:spPr>
          <a:xfrm>
            <a:off x="457199" y="1181763"/>
            <a:ext cx="8686801" cy="4080271"/>
          </a:xfrm>
        </p:spPr>
        <p:txBody>
          <a:bodyPr>
            <a:normAutofit lnSpcReduction="10000"/>
          </a:bodyPr>
          <a:lstStyle/>
          <a:p>
            <a:r>
              <a:rPr lang="en-US" dirty="0"/>
              <a:t>One of many US Aviation Safety Programs</a:t>
            </a:r>
          </a:p>
          <a:p>
            <a:r>
              <a:rPr lang="en-US" dirty="0"/>
              <a:t>Investigates </a:t>
            </a:r>
            <a:r>
              <a:rPr lang="en-US" i="1" dirty="0"/>
              <a:t>accidents</a:t>
            </a:r>
            <a:r>
              <a:rPr lang="en-US" dirty="0"/>
              <a:t> in transportation</a:t>
            </a:r>
          </a:p>
          <a:p>
            <a:pPr lvl="1"/>
            <a:r>
              <a:rPr lang="en-US" dirty="0"/>
              <a:t>Control over accident scene</a:t>
            </a:r>
          </a:p>
          <a:p>
            <a:pPr lvl="1"/>
            <a:r>
              <a:rPr lang="en-US" dirty="0"/>
              <a:t>Investigative powers</a:t>
            </a:r>
          </a:p>
          <a:p>
            <a:r>
              <a:rPr lang="en-US" dirty="0"/>
              <a:t>Accidents are defined by law</a:t>
            </a:r>
          </a:p>
          <a:p>
            <a:pPr lvl="1"/>
            <a:r>
              <a:rPr lang="en-US" sz="2200" i="1" dirty="0"/>
              <a:t>Aircraft accident</a:t>
            </a:r>
            <a:r>
              <a:rPr lang="en-US" sz="2200" dirty="0"/>
              <a:t> means an occurrence associated with the operation of an aircraft </a:t>
            </a:r>
            <a:r>
              <a:rPr lang="mr-IN" sz="2200" dirty="0"/>
              <a:t>…</a:t>
            </a:r>
            <a:r>
              <a:rPr lang="en-US" sz="2200" dirty="0"/>
              <a:t> in which any person suffers death or serious injury, or in which the aircraft receives substantial damage. (</a:t>
            </a:r>
            <a:r>
              <a:rPr lang="ro-RO" sz="2200" dirty="0"/>
              <a:t>49 CFR 830.2)</a:t>
            </a:r>
            <a:endParaRPr lang="en-US" sz="22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439215" y="0"/>
            <a:ext cx="2667000" cy="1254466"/>
          </a:xfrm>
          <a:prstGeom prst="rect">
            <a:avLst/>
          </a:prstGeom>
        </p:spPr>
      </p:pic>
      <p:sp>
        <p:nvSpPr>
          <p:cNvPr id="4" name="Slide Number Placeholder 3"/>
          <p:cNvSpPr>
            <a:spLocks noGrp="1"/>
          </p:cNvSpPr>
          <p:nvPr>
            <p:ph type="sldNum" sz="quarter" idx="12"/>
          </p:nvPr>
        </p:nvSpPr>
        <p:spPr/>
        <p:txBody>
          <a:bodyPr/>
          <a:lstStyle/>
          <a:p>
            <a:fld id="{DD4D8472-8361-8B45-86D6-6E7F4353E115}" type="slidenum">
              <a:rPr lang="en-US" smtClean="0"/>
              <a:t>12</a:t>
            </a:fld>
            <a:endParaRPr lang="en-US"/>
          </a:p>
        </p:txBody>
      </p:sp>
    </p:spTree>
    <p:extLst>
      <p:ext uri="{BB962C8B-B14F-4D97-AF65-F5344CB8AC3E}">
        <p14:creationId xmlns:p14="http://schemas.microsoft.com/office/powerpoint/2010/main" val="250789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Comparison</a:t>
            </a:r>
          </a:p>
        </p:txBody>
      </p:sp>
      <p:sp>
        <p:nvSpPr>
          <p:cNvPr id="5" name="Text Placeholder 4"/>
          <p:cNvSpPr>
            <a:spLocks noGrp="1"/>
          </p:cNvSpPr>
          <p:nvPr>
            <p:ph type="body" idx="1"/>
          </p:nvPr>
        </p:nvSpPr>
        <p:spPr/>
        <p:txBody>
          <a:bodyPr>
            <a:noAutofit/>
          </a:bodyPr>
          <a:lstStyle/>
          <a:p>
            <a:r>
              <a:rPr lang="en-US" sz="3200" dirty="0"/>
              <a:t>Aviation</a:t>
            </a:r>
          </a:p>
        </p:txBody>
      </p:sp>
      <p:sp>
        <p:nvSpPr>
          <p:cNvPr id="6" name="Content Placeholder 5"/>
          <p:cNvSpPr>
            <a:spLocks noGrp="1"/>
          </p:cNvSpPr>
          <p:nvPr>
            <p:ph sz="half" idx="2"/>
          </p:nvPr>
        </p:nvSpPr>
        <p:spPr>
          <a:xfrm>
            <a:off x="457200" y="1631155"/>
            <a:ext cx="4040188" cy="2830777"/>
          </a:xfrm>
        </p:spPr>
        <p:txBody>
          <a:bodyPr>
            <a:normAutofit/>
          </a:bodyPr>
          <a:lstStyle/>
          <a:p>
            <a:r>
              <a:rPr lang="en-US" dirty="0"/>
              <a:t>Single regulator, FAA</a:t>
            </a:r>
          </a:p>
          <a:p>
            <a:r>
              <a:rPr lang="en-US" dirty="0"/>
              <a:t>Accidents defined by law</a:t>
            </a:r>
          </a:p>
          <a:p>
            <a:r>
              <a:rPr lang="en-US" dirty="0"/>
              <a:t>Accident has physical locus</a:t>
            </a:r>
          </a:p>
          <a:p>
            <a:r>
              <a:rPr lang="en-US" dirty="0"/>
              <a:t>Hard to hide a plane crash</a:t>
            </a:r>
          </a:p>
          <a:p>
            <a:r>
              <a:rPr lang="en-US" dirty="0"/>
              <a:t>People die</a:t>
            </a:r>
          </a:p>
          <a:p>
            <a:r>
              <a:rPr lang="en-US" dirty="0"/>
              <a:t>Industry support</a:t>
            </a:r>
          </a:p>
          <a:p>
            <a:endParaRPr lang="en-US" dirty="0"/>
          </a:p>
        </p:txBody>
      </p:sp>
      <p:sp>
        <p:nvSpPr>
          <p:cNvPr id="7" name="Text Placeholder 6"/>
          <p:cNvSpPr>
            <a:spLocks noGrp="1"/>
          </p:cNvSpPr>
          <p:nvPr>
            <p:ph type="body" sz="quarter" idx="3"/>
          </p:nvPr>
        </p:nvSpPr>
        <p:spPr>
          <a:xfrm>
            <a:off x="4645026" y="1063229"/>
            <a:ext cx="3538079" cy="567928"/>
          </a:xfrm>
        </p:spPr>
        <p:txBody>
          <a:bodyPr>
            <a:normAutofit fontScale="92500" lnSpcReduction="10000"/>
          </a:bodyPr>
          <a:lstStyle/>
          <a:p>
            <a:r>
              <a:rPr lang="en-US" sz="3500" dirty="0"/>
              <a:t>Computers</a:t>
            </a:r>
            <a:endParaRPr lang="en-US" dirty="0"/>
          </a:p>
        </p:txBody>
      </p:sp>
      <p:sp>
        <p:nvSpPr>
          <p:cNvPr id="8" name="Content Placeholder 7"/>
          <p:cNvSpPr>
            <a:spLocks noGrp="1"/>
          </p:cNvSpPr>
          <p:nvPr>
            <p:ph sz="quarter" idx="4"/>
          </p:nvPr>
        </p:nvSpPr>
        <p:spPr>
          <a:xfrm>
            <a:off x="4645026" y="1631156"/>
            <a:ext cx="4334027" cy="2748329"/>
          </a:xfrm>
        </p:spPr>
        <p:txBody>
          <a:bodyPr/>
          <a:lstStyle/>
          <a:p>
            <a:r>
              <a:rPr lang="en-US" dirty="0"/>
              <a:t>No regulator</a:t>
            </a:r>
          </a:p>
          <a:p>
            <a:r>
              <a:rPr lang="en-US" dirty="0"/>
              <a:t>No clear scale (PII breaches?)</a:t>
            </a:r>
          </a:p>
          <a:p>
            <a:r>
              <a:rPr lang="en-US" dirty="0"/>
              <a:t>Often diffuse</a:t>
            </a:r>
          </a:p>
          <a:p>
            <a:r>
              <a:rPr lang="en-US" dirty="0"/>
              <a:t>Easy to hide a breach</a:t>
            </a:r>
          </a:p>
          <a:p>
            <a:r>
              <a:rPr lang="en-US" dirty="0"/>
              <a:t>People rarely die</a:t>
            </a:r>
          </a:p>
          <a:p>
            <a:r>
              <a:rPr lang="en-US" dirty="0"/>
              <a:t>Industry opposition</a:t>
            </a:r>
          </a:p>
        </p:txBody>
      </p:sp>
      <p:sp>
        <p:nvSpPr>
          <p:cNvPr id="9" name="TextBox 8"/>
          <p:cNvSpPr txBox="1"/>
          <p:nvPr/>
        </p:nvSpPr>
        <p:spPr>
          <a:xfrm>
            <a:off x="0" y="4379485"/>
            <a:ext cx="9143999" cy="584776"/>
          </a:xfrm>
          <a:prstGeom prst="rect">
            <a:avLst/>
          </a:prstGeom>
          <a:noFill/>
        </p:spPr>
        <p:txBody>
          <a:bodyPr wrap="square" rtlCol="0">
            <a:spAutoFit/>
          </a:bodyPr>
          <a:lstStyle/>
          <a:p>
            <a:pPr algn="ctr"/>
            <a:r>
              <a:rPr lang="en-US" sz="3200" dirty="0"/>
              <a:t>An “NTSB for cyber” looks very challenging</a:t>
            </a:r>
          </a:p>
        </p:txBody>
      </p:sp>
      <p:sp>
        <p:nvSpPr>
          <p:cNvPr id="2" name="Slide Number Placeholder 1"/>
          <p:cNvSpPr>
            <a:spLocks noGrp="1"/>
          </p:cNvSpPr>
          <p:nvPr>
            <p:ph type="sldNum" sz="quarter" idx="12"/>
          </p:nvPr>
        </p:nvSpPr>
        <p:spPr/>
        <p:txBody>
          <a:bodyPr/>
          <a:lstStyle/>
          <a:p>
            <a:fld id="{DD4D8472-8361-8B45-86D6-6E7F4353E115}" type="slidenum">
              <a:rPr lang="en-US" smtClean="0"/>
              <a:t>13</a:t>
            </a:fld>
            <a:endParaRPr lang="en-US"/>
          </a:p>
        </p:txBody>
      </p:sp>
    </p:spTree>
    <p:extLst>
      <p:ext uri="{BB962C8B-B14F-4D97-AF65-F5344CB8AC3E}">
        <p14:creationId xmlns:p14="http://schemas.microsoft.com/office/powerpoint/2010/main" val="206229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 To Other Aviation Programs?</a:t>
            </a:r>
          </a:p>
        </p:txBody>
      </p:sp>
      <p:sp>
        <p:nvSpPr>
          <p:cNvPr id="3" name="Content Placeholder 2"/>
          <p:cNvSpPr>
            <a:spLocks noGrp="1"/>
          </p:cNvSpPr>
          <p:nvPr>
            <p:ph idx="1"/>
          </p:nvPr>
        </p:nvSpPr>
        <p:spPr>
          <a:xfrm>
            <a:off x="457200" y="1200150"/>
            <a:ext cx="8686800" cy="3943349"/>
          </a:xfrm>
        </p:spPr>
        <p:txBody>
          <a:bodyPr>
            <a:normAutofit fontScale="92500" lnSpcReduction="20000"/>
          </a:bodyPr>
          <a:lstStyle/>
          <a:p>
            <a:r>
              <a:rPr lang="en-US" dirty="0"/>
              <a:t>ASIAS </a:t>
            </a:r>
          </a:p>
          <a:p>
            <a:pPr lvl="1"/>
            <a:r>
              <a:rPr lang="en-US" dirty="0"/>
              <a:t>Telemetry and data from flights</a:t>
            </a:r>
          </a:p>
          <a:p>
            <a:pPr lvl="1"/>
            <a:r>
              <a:rPr lang="en-US" dirty="0"/>
              <a:t>Inter-operator comparison</a:t>
            </a:r>
          </a:p>
          <a:p>
            <a:r>
              <a:rPr lang="en-US" dirty="0"/>
              <a:t>ASRS @ NASA</a:t>
            </a:r>
          </a:p>
          <a:p>
            <a:pPr lvl="1"/>
            <a:r>
              <a:rPr lang="en-US" dirty="0"/>
              <a:t>Near miss analysis</a:t>
            </a:r>
          </a:p>
          <a:p>
            <a:pPr lvl="1"/>
            <a:r>
              <a:rPr lang="en-US" dirty="0"/>
              <a:t>Voluntary and incented (“Constructive engagement</a:t>
            </a:r>
            <a:r>
              <a:rPr lang="en-US" dirty="0">
                <a:sym typeface="Wingdings"/>
              </a:rPr>
              <a:t>”)</a:t>
            </a:r>
            <a:endParaRPr lang="en-US" dirty="0"/>
          </a:p>
          <a:p>
            <a:pPr lvl="1"/>
            <a:r>
              <a:rPr lang="en-US" dirty="0"/>
              <a:t>Gets 100K reports per year </a:t>
            </a:r>
          </a:p>
          <a:p>
            <a:pPr lvl="1"/>
            <a:r>
              <a:rPr lang="en-US" dirty="0"/>
              <a:t>Bob Stratton &amp; Trey Ford have evangelized</a:t>
            </a:r>
          </a:p>
          <a:p>
            <a:r>
              <a:rPr lang="en-US" dirty="0"/>
              <a:t>Both: Confidential reports, expert anonymization</a:t>
            </a:r>
          </a:p>
          <a:p>
            <a:pPr lvl="1"/>
            <a:endParaRPr lang="en-US" dirty="0"/>
          </a:p>
        </p:txBody>
      </p:sp>
      <p:sp>
        <p:nvSpPr>
          <p:cNvPr id="4" name="Slide Number Placeholder 3"/>
          <p:cNvSpPr>
            <a:spLocks noGrp="1"/>
          </p:cNvSpPr>
          <p:nvPr>
            <p:ph type="sldNum" sz="quarter" idx="12"/>
          </p:nvPr>
        </p:nvSpPr>
        <p:spPr/>
        <p:txBody>
          <a:bodyPr/>
          <a:lstStyle/>
          <a:p>
            <a:fld id="{DD4D8472-8361-8B45-86D6-6E7F4353E115}" type="slidenum">
              <a:rPr lang="en-US" smtClean="0"/>
              <a:t>14</a:t>
            </a:fld>
            <a:endParaRPr lang="en-US"/>
          </a:p>
        </p:txBody>
      </p:sp>
    </p:spTree>
    <p:extLst>
      <p:ext uri="{BB962C8B-B14F-4D97-AF65-F5344CB8AC3E}">
        <p14:creationId xmlns:p14="http://schemas.microsoft.com/office/powerpoint/2010/main" val="165506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 Misses</a:t>
            </a:r>
          </a:p>
        </p:txBody>
      </p:sp>
      <p:sp>
        <p:nvSpPr>
          <p:cNvPr id="3" name="Content Placeholder 2"/>
          <p:cNvSpPr>
            <a:spLocks noGrp="1"/>
          </p:cNvSpPr>
          <p:nvPr>
            <p:ph idx="1"/>
          </p:nvPr>
        </p:nvSpPr>
        <p:spPr>
          <a:xfrm>
            <a:off x="457200" y="1200150"/>
            <a:ext cx="8686800" cy="3943349"/>
          </a:xfrm>
        </p:spPr>
        <p:txBody>
          <a:bodyPr>
            <a:normAutofit/>
          </a:bodyPr>
          <a:lstStyle/>
          <a:p>
            <a:r>
              <a:rPr lang="en-US" dirty="0"/>
              <a:t>A near miss is when a subset of controls fail</a:t>
            </a:r>
          </a:p>
          <a:p>
            <a:pPr lvl="1"/>
            <a:r>
              <a:rPr lang="en-US" dirty="0"/>
              <a:t>Maybe a good story, at least not so embarrassing</a:t>
            </a:r>
          </a:p>
          <a:p>
            <a:pPr lvl="1"/>
            <a:r>
              <a:rPr lang="en-US" dirty="0"/>
              <a:t>Lower risk of lawsuits</a:t>
            </a:r>
          </a:p>
          <a:p>
            <a:r>
              <a:rPr lang="en-US" dirty="0"/>
              <a:t>Controls includes</a:t>
            </a:r>
          </a:p>
          <a:p>
            <a:pPr lvl="1"/>
            <a:r>
              <a:rPr lang="en-US" dirty="0"/>
              <a:t>Everything you expect will stop the problem</a:t>
            </a:r>
          </a:p>
          <a:p>
            <a:pPr lvl="1"/>
            <a:r>
              <a:rPr lang="en-US" dirty="0"/>
              <a:t>Technical, human</a:t>
            </a:r>
          </a:p>
          <a:p>
            <a:r>
              <a:rPr lang="en-US" dirty="0"/>
              <a:t>Accidents only happen when all controls fail</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D4D8472-8361-8B45-86D6-6E7F4353E115}" type="slidenum">
              <a:rPr lang="en-US" smtClean="0"/>
              <a:t>15</a:t>
            </a:fld>
            <a:endParaRPr lang="en-US"/>
          </a:p>
        </p:txBody>
      </p:sp>
    </p:spTree>
    <p:extLst>
      <p:ext uri="{BB962C8B-B14F-4D97-AF65-F5344CB8AC3E}">
        <p14:creationId xmlns:p14="http://schemas.microsoft.com/office/powerpoint/2010/main" val="410494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4937521"/>
          </a:xfrm>
        </p:spPr>
        <p:txBody>
          <a:bodyPr>
            <a:normAutofit/>
          </a:bodyPr>
          <a:lstStyle/>
          <a:p>
            <a:r>
              <a:rPr lang="en-US" dirty="0"/>
              <a:t>If some controls fail, </a:t>
            </a:r>
            <a:br>
              <a:rPr lang="en-US" dirty="0"/>
            </a:br>
            <a:r>
              <a:rPr lang="en-US" dirty="0"/>
              <a:t>maybe we can learn from that</a:t>
            </a:r>
          </a:p>
        </p:txBody>
      </p:sp>
      <p:sp>
        <p:nvSpPr>
          <p:cNvPr id="2" name="Slide Number Placeholder 1"/>
          <p:cNvSpPr>
            <a:spLocks noGrp="1"/>
          </p:cNvSpPr>
          <p:nvPr>
            <p:ph type="sldNum" sz="quarter" idx="12"/>
          </p:nvPr>
        </p:nvSpPr>
        <p:spPr/>
        <p:txBody>
          <a:bodyPr/>
          <a:lstStyle/>
          <a:p>
            <a:fld id="{DD4D8472-8361-8B45-86D6-6E7F4353E115}" type="slidenum">
              <a:rPr lang="en-US" smtClean="0"/>
              <a:t>16</a:t>
            </a:fld>
            <a:endParaRPr lang="en-US"/>
          </a:p>
        </p:txBody>
      </p:sp>
    </p:spTree>
    <p:extLst>
      <p:ext uri="{BB962C8B-B14F-4D97-AF65-F5344CB8AC3E}">
        <p14:creationId xmlns:p14="http://schemas.microsoft.com/office/powerpoint/2010/main" val="238393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t>From “Safety in the operating theatre — a transition to systems based care”</a:t>
            </a:r>
          </a:p>
        </p:txBody>
      </p:sp>
      <p:pic>
        <p:nvPicPr>
          <p:cNvPr id="3" name="Picture 2" descr="nrurol.2013.13-f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9500" y="1235213"/>
            <a:ext cx="6985000" cy="3378200"/>
          </a:xfrm>
          <a:prstGeom prst="rect">
            <a:avLst/>
          </a:prstGeom>
        </p:spPr>
      </p:pic>
      <p:sp>
        <p:nvSpPr>
          <p:cNvPr id="6" name="Rectangle 5"/>
          <p:cNvSpPr/>
          <p:nvPr/>
        </p:nvSpPr>
        <p:spPr>
          <a:xfrm>
            <a:off x="0" y="4644760"/>
            <a:ext cx="9144000" cy="523220"/>
          </a:xfrm>
          <a:prstGeom prst="rect">
            <a:avLst/>
          </a:prstGeom>
        </p:spPr>
        <p:txBody>
          <a:bodyPr wrap="square">
            <a:spAutoFit/>
          </a:bodyPr>
          <a:lstStyle/>
          <a:p>
            <a:r>
              <a:rPr lang="en-US" sz="1400" dirty="0"/>
              <a:t>The 'Swiss Cheese' model proposed by James Reason demonstrates how gaps in culture, defenses, barriers, and safeguards align and permit errors to propagate unchecked, leading to harm.</a:t>
            </a:r>
          </a:p>
        </p:txBody>
      </p:sp>
      <p:sp>
        <p:nvSpPr>
          <p:cNvPr id="2" name="Slide Number Placeholder 1"/>
          <p:cNvSpPr>
            <a:spLocks noGrp="1"/>
          </p:cNvSpPr>
          <p:nvPr>
            <p:ph type="sldNum" sz="quarter" idx="12"/>
          </p:nvPr>
        </p:nvSpPr>
        <p:spPr/>
        <p:txBody>
          <a:bodyPr/>
          <a:lstStyle/>
          <a:p>
            <a:fld id="{DD4D8472-8361-8B45-86D6-6E7F4353E115}" type="slidenum">
              <a:rPr lang="en-US" smtClean="0"/>
              <a:t>17</a:t>
            </a:fld>
            <a:endParaRPr lang="en-US"/>
          </a:p>
        </p:txBody>
      </p:sp>
    </p:spTree>
    <p:extLst>
      <p:ext uri="{BB962C8B-B14F-4D97-AF65-F5344CB8AC3E}">
        <p14:creationId xmlns:p14="http://schemas.microsoft.com/office/powerpoint/2010/main" val="118133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 Misses Are Studied</a:t>
            </a:r>
          </a:p>
        </p:txBody>
      </p:sp>
      <p:sp>
        <p:nvSpPr>
          <p:cNvPr id="3" name="Content Placeholder 2"/>
          <p:cNvSpPr>
            <a:spLocks noGrp="1"/>
          </p:cNvSpPr>
          <p:nvPr>
            <p:ph idx="1"/>
          </p:nvPr>
        </p:nvSpPr>
        <p:spPr/>
        <p:txBody>
          <a:bodyPr>
            <a:normAutofit/>
          </a:bodyPr>
          <a:lstStyle/>
          <a:p>
            <a:r>
              <a:rPr lang="en-US" dirty="0"/>
              <a:t>Medicine</a:t>
            </a:r>
          </a:p>
          <a:p>
            <a:r>
              <a:rPr lang="en-US" dirty="0"/>
              <a:t>Aviation</a:t>
            </a:r>
          </a:p>
          <a:p>
            <a:r>
              <a:rPr lang="en-US" dirty="0"/>
              <a:t>Nuclear</a:t>
            </a:r>
          </a:p>
          <a:p>
            <a:pPr marL="0" indent="0">
              <a:buNone/>
            </a:pPr>
            <a:endParaRPr lang="en-US" dirty="0"/>
          </a:p>
          <a:p>
            <a:r>
              <a:rPr lang="mr-IN" dirty="0"/>
              <a:t>…</a:t>
            </a:r>
            <a:r>
              <a:rPr lang="en-US" dirty="0"/>
              <a:t>Not in security</a:t>
            </a:r>
            <a:r>
              <a:rPr lang="mr-IN" dirty="0"/>
              <a:t>…</a:t>
            </a:r>
            <a:r>
              <a:rPr lang="en-US" dirty="0"/>
              <a:t>yet</a:t>
            </a:r>
          </a:p>
          <a:p>
            <a:endParaRPr lang="en-US" dirty="0"/>
          </a:p>
        </p:txBody>
      </p:sp>
      <p:pic>
        <p:nvPicPr>
          <p:cNvPr id="4" name="Picture 3" descr="500px-Swiss_Cheese_Mode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0402" y="1345667"/>
            <a:ext cx="4298388" cy="2983081"/>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DD4D8472-8361-8B45-86D6-6E7F4353E115}" type="slidenum">
              <a:rPr lang="en-US" smtClean="0"/>
              <a:t>18</a:t>
            </a:fld>
            <a:endParaRPr lang="en-US"/>
          </a:p>
        </p:txBody>
      </p:sp>
    </p:spTree>
    <p:extLst>
      <p:ext uri="{BB962C8B-B14F-4D97-AF65-F5344CB8AC3E}">
        <p14:creationId xmlns:p14="http://schemas.microsoft.com/office/powerpoint/2010/main" val="537947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Near Misses May Show What Works</a:t>
            </a:r>
            <a:endParaRPr lang="en-US" dirty="0"/>
          </a:p>
        </p:txBody>
      </p:sp>
      <p:sp>
        <p:nvSpPr>
          <p:cNvPr id="3" name="Content Placeholder 2"/>
          <p:cNvSpPr>
            <a:spLocks noGrp="1"/>
          </p:cNvSpPr>
          <p:nvPr>
            <p:ph idx="1"/>
          </p:nvPr>
        </p:nvSpPr>
        <p:spPr>
          <a:xfrm>
            <a:off x="457200" y="1200151"/>
            <a:ext cx="8741044" cy="3394472"/>
          </a:xfrm>
        </p:spPr>
        <p:txBody>
          <a:bodyPr/>
          <a:lstStyle/>
          <a:p>
            <a:r>
              <a:rPr lang="en-US" dirty="0"/>
              <a:t>“Glad the URL re-writer caught the phishing link!”</a:t>
            </a:r>
          </a:p>
          <a:p>
            <a:pPr lvl="1"/>
            <a:r>
              <a:rPr lang="en-US" dirty="0"/>
              <a:t>Evidence that link re-writing may be helpful</a:t>
            </a:r>
          </a:p>
          <a:p>
            <a:pPr lvl="1"/>
            <a:r>
              <a:rPr lang="en-US" dirty="0"/>
              <a:t>Not direct evidence SMTP filters are not helpful</a:t>
            </a:r>
          </a:p>
          <a:p>
            <a:r>
              <a:rPr lang="en-US" dirty="0"/>
              <a:t>New categories of experiments and evidence</a:t>
            </a:r>
          </a:p>
          <a:p>
            <a:r>
              <a:rPr lang="en-US" dirty="0"/>
              <a:t>Opens new types of scientific questions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4D8472-8361-8B45-86D6-6E7F4353E115}" type="slidenum">
              <a:rPr lang="en-US" smtClean="0"/>
              <a:t>19</a:t>
            </a:fld>
            <a:endParaRPr lang="en-US"/>
          </a:p>
        </p:txBody>
      </p:sp>
    </p:spTree>
    <p:extLst>
      <p:ext uri="{BB962C8B-B14F-4D97-AF65-F5344CB8AC3E}">
        <p14:creationId xmlns:p14="http://schemas.microsoft.com/office/powerpoint/2010/main" val="171743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a:xfrm>
            <a:off x="457200" y="1200151"/>
            <a:ext cx="8686800" cy="3394472"/>
          </a:xfrm>
        </p:spPr>
        <p:txBody>
          <a:bodyPr/>
          <a:lstStyle/>
          <a:p>
            <a:r>
              <a:rPr lang="en-US" dirty="0"/>
              <a:t>Experiments are hard for many reasons</a:t>
            </a:r>
          </a:p>
          <a:p>
            <a:r>
              <a:rPr lang="en-US" dirty="0"/>
              <a:t>Near misses open up new kinds of experiment</a:t>
            </a:r>
          </a:p>
          <a:p>
            <a:r>
              <a:rPr lang="en-US" dirty="0"/>
              <a:t>Collecting data about near misses is complex</a:t>
            </a:r>
          </a:p>
        </p:txBody>
      </p:sp>
      <p:sp>
        <p:nvSpPr>
          <p:cNvPr id="4" name="Slide Number Placeholder 3"/>
          <p:cNvSpPr>
            <a:spLocks noGrp="1"/>
          </p:cNvSpPr>
          <p:nvPr>
            <p:ph type="sldNum" sz="quarter" idx="12"/>
          </p:nvPr>
        </p:nvSpPr>
        <p:spPr/>
        <p:txBody>
          <a:bodyPr/>
          <a:lstStyle/>
          <a:p>
            <a:fld id="{DD4D8472-8361-8B45-86D6-6E7F4353E115}" type="slidenum">
              <a:rPr lang="en-US" smtClean="0"/>
              <a:t>2</a:t>
            </a:fld>
            <a:endParaRPr lang="en-US"/>
          </a:p>
        </p:txBody>
      </p:sp>
    </p:spTree>
    <p:extLst>
      <p:ext uri="{BB962C8B-B14F-4D97-AF65-F5344CB8AC3E}">
        <p14:creationId xmlns:p14="http://schemas.microsoft.com/office/powerpoint/2010/main" val="91904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754985"/>
            <a:ext cx="7772400" cy="1367563"/>
          </a:xfrm>
        </p:spPr>
        <p:txBody>
          <a:bodyPr>
            <a:normAutofit fontScale="90000"/>
          </a:bodyPr>
          <a:lstStyle/>
          <a:p>
            <a:r>
              <a:rPr lang="en-US" sz="4400" b="0" cap="none" dirty="0">
                <a:solidFill>
                  <a:prstClr val="black"/>
                </a:solidFill>
              </a:rPr>
              <a:t>Reward Reporting </a:t>
            </a:r>
            <a:br>
              <a:rPr lang="en-US" sz="4400" b="0" cap="none" dirty="0">
                <a:solidFill>
                  <a:prstClr val="black"/>
                </a:solidFill>
              </a:rPr>
            </a:br>
            <a:r>
              <a:rPr lang="en-US" sz="4400" b="0" cap="none" dirty="0">
                <a:solidFill>
                  <a:prstClr val="black"/>
                </a:solidFill>
              </a:rPr>
              <a:t>of Cybersecurity Near-Misses</a:t>
            </a:r>
            <a:br>
              <a:rPr lang="en-US" b="0" dirty="0"/>
            </a:br>
            <a:br>
              <a:rPr lang="en-US" b="0" dirty="0"/>
            </a:br>
            <a:br>
              <a:rPr lang="en-US" b="0" dirty="0"/>
            </a:br>
            <a:endParaRPr lang="en-US" dirty="0"/>
          </a:p>
        </p:txBody>
      </p:sp>
      <p:sp>
        <p:nvSpPr>
          <p:cNvPr id="3" name="Text Placeholder 2"/>
          <p:cNvSpPr>
            <a:spLocks noGrp="1"/>
          </p:cNvSpPr>
          <p:nvPr>
            <p:ph type="body" idx="1"/>
          </p:nvPr>
        </p:nvSpPr>
        <p:spPr>
          <a:xfrm>
            <a:off x="722313" y="790414"/>
            <a:ext cx="7772400" cy="1887079"/>
          </a:xfrm>
        </p:spPr>
        <p:txBody>
          <a:bodyPr>
            <a:normAutofit/>
          </a:bodyPr>
          <a:lstStyle/>
          <a:p>
            <a:r>
              <a:rPr lang="en-US" dirty="0"/>
              <a:t>Jonathan Bair</a:t>
            </a:r>
          </a:p>
          <a:p>
            <a:r>
              <a:rPr lang="en-US" dirty="0"/>
              <a:t>Steven M. </a:t>
            </a:r>
            <a:r>
              <a:rPr lang="en-US" dirty="0" err="1"/>
              <a:t>Bellovin</a:t>
            </a:r>
            <a:endParaRPr lang="en-US" dirty="0"/>
          </a:p>
          <a:p>
            <a:r>
              <a:rPr lang="en-US" dirty="0"/>
              <a:t>Andrew Manley</a:t>
            </a:r>
          </a:p>
          <a:p>
            <a:r>
              <a:rPr lang="en-US" dirty="0"/>
              <a:t>Blake E. Reid</a:t>
            </a:r>
          </a:p>
          <a:p>
            <a:r>
              <a:rPr lang="en-US" dirty="0"/>
              <a:t>Adam </a:t>
            </a:r>
            <a:r>
              <a:rPr lang="en-US" dirty="0" err="1"/>
              <a:t>Shostack</a:t>
            </a:r>
            <a:endParaRPr lang="en-US" dirty="0"/>
          </a:p>
        </p:txBody>
      </p:sp>
      <p:sp>
        <p:nvSpPr>
          <p:cNvPr id="4" name="Text Placeholder 2"/>
          <p:cNvSpPr txBox="1">
            <a:spLocks/>
          </p:cNvSpPr>
          <p:nvPr/>
        </p:nvSpPr>
        <p:spPr>
          <a:xfrm>
            <a:off x="722313" y="3941735"/>
            <a:ext cx="7772400" cy="916983"/>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i="1" dirty="0">
                <a:solidFill>
                  <a:schemeClr val="tx1"/>
                </a:solidFill>
              </a:rPr>
              <a:t>Forthcoming in Colorado Technology Law Journal 16.2</a:t>
            </a:r>
          </a:p>
          <a:p>
            <a:r>
              <a:rPr lang="en-US" dirty="0"/>
              <a:t>Draft: https://</a:t>
            </a:r>
            <a:r>
              <a:rPr lang="en-US" dirty="0" err="1"/>
              <a:t>papers.ssrn.com</a:t>
            </a:r>
            <a:r>
              <a:rPr lang="en-US" dirty="0"/>
              <a:t>/sol3/</a:t>
            </a:r>
            <a:r>
              <a:rPr lang="en-US" dirty="0" err="1"/>
              <a:t>papers.cfm?abstract_id</a:t>
            </a:r>
            <a:r>
              <a:rPr lang="en-US" dirty="0"/>
              <a:t>=3081216</a:t>
            </a:r>
          </a:p>
        </p:txBody>
      </p:sp>
      <p:sp>
        <p:nvSpPr>
          <p:cNvPr id="5" name="Slide Number Placeholder 4"/>
          <p:cNvSpPr>
            <a:spLocks noGrp="1"/>
          </p:cNvSpPr>
          <p:nvPr>
            <p:ph type="sldNum" sz="quarter" idx="12"/>
          </p:nvPr>
        </p:nvSpPr>
        <p:spPr/>
        <p:txBody>
          <a:bodyPr/>
          <a:lstStyle/>
          <a:p>
            <a:fld id="{DD4D8472-8361-8B45-86D6-6E7F4353E115}" type="slidenum">
              <a:rPr lang="en-US" smtClean="0"/>
              <a:t>20</a:t>
            </a:fld>
            <a:endParaRPr lang="en-US"/>
          </a:p>
        </p:txBody>
      </p:sp>
    </p:spTree>
    <p:extLst>
      <p:ext uri="{BB962C8B-B14F-4D97-AF65-F5344CB8AC3E}">
        <p14:creationId xmlns:p14="http://schemas.microsoft.com/office/powerpoint/2010/main" val="1991175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Paper Summary</a:t>
            </a:r>
          </a:p>
        </p:txBody>
      </p:sp>
      <p:sp>
        <p:nvSpPr>
          <p:cNvPr id="5" name="Content Placeholder 4"/>
          <p:cNvSpPr>
            <a:spLocks noGrp="1"/>
          </p:cNvSpPr>
          <p:nvPr>
            <p:ph idx="1"/>
          </p:nvPr>
        </p:nvSpPr>
        <p:spPr>
          <a:xfrm>
            <a:off x="457199" y="1200151"/>
            <a:ext cx="8531817" cy="3394472"/>
          </a:xfrm>
        </p:spPr>
        <p:txBody>
          <a:bodyPr/>
          <a:lstStyle/>
          <a:p>
            <a:r>
              <a:rPr lang="en-US" dirty="0"/>
              <a:t>Legal concerns make discussing incidents hard</a:t>
            </a:r>
          </a:p>
          <a:p>
            <a:r>
              <a:rPr lang="en-US" dirty="0"/>
              <a:t>Let’s talk about near-misses instead</a:t>
            </a:r>
          </a:p>
          <a:p>
            <a:r>
              <a:rPr lang="en-US" dirty="0"/>
              <a:t>Incentivize disclosure like aviation</a:t>
            </a:r>
          </a:p>
          <a:p>
            <a:endParaRPr lang="en-US" dirty="0"/>
          </a:p>
        </p:txBody>
      </p:sp>
      <p:sp>
        <p:nvSpPr>
          <p:cNvPr id="2" name="Slide Number Placeholder 1"/>
          <p:cNvSpPr>
            <a:spLocks noGrp="1"/>
          </p:cNvSpPr>
          <p:nvPr>
            <p:ph type="sldNum" sz="quarter" idx="12"/>
          </p:nvPr>
        </p:nvSpPr>
        <p:spPr/>
        <p:txBody>
          <a:bodyPr/>
          <a:lstStyle/>
          <a:p>
            <a:fld id="{DD4D8472-8361-8B45-86D6-6E7F4353E115}" type="slidenum">
              <a:rPr lang="en-US" smtClean="0"/>
              <a:t>21</a:t>
            </a:fld>
            <a:endParaRPr lang="en-US"/>
          </a:p>
        </p:txBody>
      </p:sp>
    </p:spTree>
    <p:extLst>
      <p:ext uri="{BB962C8B-B14F-4D97-AF65-F5344CB8AC3E}">
        <p14:creationId xmlns:p14="http://schemas.microsoft.com/office/powerpoint/2010/main" val="1055037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Take</a:t>
            </a:r>
          </a:p>
        </p:txBody>
      </p:sp>
      <p:sp>
        <p:nvSpPr>
          <p:cNvPr id="3" name="Content Placeholder 2"/>
          <p:cNvSpPr>
            <a:spLocks noGrp="1"/>
          </p:cNvSpPr>
          <p:nvPr>
            <p:ph idx="1"/>
          </p:nvPr>
        </p:nvSpPr>
        <p:spPr>
          <a:xfrm>
            <a:off x="457200" y="1200151"/>
            <a:ext cx="8686800" cy="3394472"/>
          </a:xfrm>
        </p:spPr>
        <p:txBody>
          <a:bodyPr>
            <a:normAutofit lnSpcReduction="10000"/>
          </a:bodyPr>
          <a:lstStyle/>
          <a:p>
            <a:r>
              <a:rPr lang="en-US" dirty="0"/>
              <a:t>Regulatory specifics</a:t>
            </a:r>
          </a:p>
          <a:p>
            <a:pPr lvl="1"/>
            <a:r>
              <a:rPr lang="en-US" dirty="0"/>
              <a:t>Better information sharing &amp; analysis benefits all</a:t>
            </a:r>
          </a:p>
          <a:p>
            <a:r>
              <a:rPr lang="en-US" dirty="0"/>
              <a:t>Define accident</a:t>
            </a:r>
          </a:p>
          <a:p>
            <a:r>
              <a:rPr lang="en-US" dirty="0"/>
              <a:t>Experiments with reporting?</a:t>
            </a:r>
          </a:p>
          <a:p>
            <a:endParaRPr lang="en-US" dirty="0"/>
          </a:p>
          <a:p>
            <a:r>
              <a:rPr lang="en-US" dirty="0"/>
              <a:t>Near misses: a new, non-partisan opportunity</a:t>
            </a:r>
          </a:p>
          <a:p>
            <a:pPr lvl="1"/>
            <a:endParaRPr lang="en-US" dirty="0"/>
          </a:p>
        </p:txBody>
      </p:sp>
      <p:sp>
        <p:nvSpPr>
          <p:cNvPr id="4" name="Slide Number Placeholder 3"/>
          <p:cNvSpPr>
            <a:spLocks noGrp="1"/>
          </p:cNvSpPr>
          <p:nvPr>
            <p:ph type="sldNum" sz="quarter" idx="12"/>
          </p:nvPr>
        </p:nvSpPr>
        <p:spPr/>
        <p:txBody>
          <a:bodyPr/>
          <a:lstStyle/>
          <a:p>
            <a:fld id="{DD4D8472-8361-8B45-86D6-6E7F4353E115}" type="slidenum">
              <a:rPr lang="en-US" smtClean="0"/>
              <a:t>22</a:t>
            </a:fld>
            <a:endParaRPr lang="en-US"/>
          </a:p>
        </p:txBody>
      </p:sp>
    </p:spTree>
    <p:extLst>
      <p:ext uri="{BB962C8B-B14F-4D97-AF65-F5344CB8AC3E}">
        <p14:creationId xmlns:p14="http://schemas.microsoft.com/office/powerpoint/2010/main" val="1398755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Regulatory Specifics</a:t>
            </a:r>
          </a:p>
        </p:txBody>
      </p:sp>
      <p:sp>
        <p:nvSpPr>
          <p:cNvPr id="3" name="Content Placeholder 2"/>
          <p:cNvSpPr>
            <a:spLocks noGrp="1"/>
          </p:cNvSpPr>
          <p:nvPr>
            <p:ph idx="1"/>
          </p:nvPr>
        </p:nvSpPr>
        <p:spPr>
          <a:xfrm>
            <a:off x="457200" y="1200150"/>
            <a:ext cx="8686800" cy="4006849"/>
          </a:xfrm>
        </p:spPr>
        <p:txBody>
          <a:bodyPr>
            <a:normAutofit/>
          </a:bodyPr>
          <a:lstStyle/>
          <a:p>
            <a:r>
              <a:rPr lang="en-US" dirty="0"/>
              <a:t>Explicit support from regulators</a:t>
            </a:r>
          </a:p>
          <a:p>
            <a:pPr lvl="1"/>
            <a:r>
              <a:rPr lang="en-US" dirty="0"/>
              <a:t>Include in judgement, under existing authority</a:t>
            </a:r>
          </a:p>
          <a:p>
            <a:pPr lvl="1"/>
            <a:r>
              <a:rPr lang="en-US" dirty="0"/>
              <a:t>Participation as “constructive engagement”</a:t>
            </a:r>
          </a:p>
          <a:p>
            <a:pPr lvl="1"/>
            <a:r>
              <a:rPr lang="en-US" dirty="0"/>
              <a:t>“Avert our eyes,” not pursue near miss data</a:t>
            </a:r>
          </a:p>
          <a:p>
            <a:r>
              <a:rPr lang="en-US" dirty="0"/>
              <a:t>Inter-agency cooperation</a:t>
            </a:r>
          </a:p>
          <a:p>
            <a:r>
              <a:rPr lang="en-US" dirty="0"/>
              <a:t>No benefit for breaches, negligence and ??</a:t>
            </a:r>
          </a:p>
          <a:p>
            <a:r>
              <a:rPr lang="en-US" dirty="0"/>
              <a:t>Who needs what?</a:t>
            </a:r>
          </a:p>
        </p:txBody>
      </p:sp>
      <p:sp>
        <p:nvSpPr>
          <p:cNvPr id="4" name="Slide Number Placeholder 3"/>
          <p:cNvSpPr>
            <a:spLocks noGrp="1"/>
          </p:cNvSpPr>
          <p:nvPr>
            <p:ph type="sldNum" sz="quarter" idx="12"/>
          </p:nvPr>
        </p:nvSpPr>
        <p:spPr/>
        <p:txBody>
          <a:bodyPr/>
          <a:lstStyle/>
          <a:p>
            <a:fld id="{DD4D8472-8361-8B45-86D6-6E7F4353E115}" type="slidenum">
              <a:rPr lang="en-US" smtClean="0"/>
              <a:t>23</a:t>
            </a:fld>
            <a:endParaRPr lang="en-US"/>
          </a:p>
        </p:txBody>
      </p:sp>
    </p:spTree>
    <p:extLst>
      <p:ext uri="{BB962C8B-B14F-4D97-AF65-F5344CB8AC3E}">
        <p14:creationId xmlns:p14="http://schemas.microsoft.com/office/powerpoint/2010/main" val="2064365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Accident/Incident</a:t>
            </a:r>
          </a:p>
        </p:txBody>
      </p:sp>
      <p:sp>
        <p:nvSpPr>
          <p:cNvPr id="3" name="Content Placeholder 2"/>
          <p:cNvSpPr>
            <a:spLocks noGrp="1"/>
          </p:cNvSpPr>
          <p:nvPr>
            <p:ph idx="1"/>
          </p:nvPr>
        </p:nvSpPr>
        <p:spPr>
          <a:xfrm>
            <a:off x="457200" y="1200151"/>
            <a:ext cx="8686800" cy="3394472"/>
          </a:xfrm>
        </p:spPr>
        <p:txBody>
          <a:bodyPr>
            <a:normAutofit lnSpcReduction="10000"/>
          </a:bodyPr>
          <a:lstStyle/>
          <a:p>
            <a:r>
              <a:rPr lang="en-US" dirty="0"/>
              <a:t>Aircraft accidents out of scope for near miss </a:t>
            </a:r>
          </a:p>
          <a:p>
            <a:r>
              <a:rPr lang="en-US" dirty="0"/>
              <a:t>What’s the analogy to an accident in cyber?</a:t>
            </a:r>
          </a:p>
          <a:p>
            <a:pPr lvl="1"/>
            <a:r>
              <a:rPr lang="en-US" dirty="0"/>
              <a:t>Breach?</a:t>
            </a:r>
          </a:p>
          <a:p>
            <a:pPr lvl="1"/>
            <a:r>
              <a:rPr lang="en-US" dirty="0"/>
              <a:t>Incident?</a:t>
            </a:r>
          </a:p>
          <a:p>
            <a:pPr lvl="1"/>
            <a:r>
              <a:rPr lang="en-US" dirty="0"/>
              <a:t>A “violation or imminent threat of violation of computer security policies, acceptable use policies, or standard security practices?” (US-CERT)</a:t>
            </a:r>
          </a:p>
        </p:txBody>
      </p:sp>
      <p:sp>
        <p:nvSpPr>
          <p:cNvPr id="5" name="Slide Number Placeholder 4"/>
          <p:cNvSpPr>
            <a:spLocks noGrp="1"/>
          </p:cNvSpPr>
          <p:nvPr>
            <p:ph type="sldNum" sz="quarter" idx="12"/>
          </p:nvPr>
        </p:nvSpPr>
        <p:spPr/>
        <p:txBody>
          <a:bodyPr/>
          <a:lstStyle/>
          <a:p>
            <a:fld id="{DD4D8472-8361-8B45-86D6-6E7F4353E115}" type="slidenum">
              <a:rPr lang="en-US" smtClean="0"/>
              <a:t>24</a:t>
            </a:fld>
            <a:endParaRPr lang="en-US" dirty="0"/>
          </a:p>
        </p:txBody>
      </p:sp>
      <p:sp>
        <p:nvSpPr>
          <p:cNvPr id="6" name="TextBox 5"/>
          <p:cNvSpPr txBox="1"/>
          <p:nvPr/>
        </p:nvSpPr>
        <p:spPr>
          <a:xfrm>
            <a:off x="1185330" y="4719519"/>
            <a:ext cx="6747934" cy="369332"/>
          </a:xfrm>
          <a:prstGeom prst="rect">
            <a:avLst/>
          </a:prstGeom>
          <a:noFill/>
        </p:spPr>
        <p:txBody>
          <a:bodyPr wrap="square" rtlCol="0">
            <a:spAutoFit/>
          </a:bodyPr>
          <a:lstStyle/>
          <a:p>
            <a:r>
              <a:rPr lang="en-US" dirty="0">
                <a:solidFill>
                  <a:schemeClr val="bg1">
                    <a:lumMod val="65000"/>
                  </a:schemeClr>
                </a:solidFill>
              </a:rPr>
              <a:t>US-CERT mentioned only as an example of breadth </a:t>
            </a:r>
            <a:r>
              <a:rPr lang="en-US">
                <a:solidFill>
                  <a:schemeClr val="bg1">
                    <a:lumMod val="65000"/>
                  </a:schemeClr>
                </a:solidFill>
              </a:rPr>
              <a:t>of definitions </a:t>
            </a:r>
            <a:endParaRPr lang="en-US" dirty="0">
              <a:solidFill>
                <a:schemeClr val="bg1">
                  <a:lumMod val="65000"/>
                </a:schemeClr>
              </a:solidFill>
            </a:endParaRPr>
          </a:p>
        </p:txBody>
      </p:sp>
    </p:spTree>
    <p:extLst>
      <p:ext uri="{BB962C8B-B14F-4D97-AF65-F5344CB8AC3E}">
        <p14:creationId xmlns:p14="http://schemas.microsoft.com/office/powerpoint/2010/main" val="224965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accident (2)</a:t>
            </a:r>
          </a:p>
        </p:txBody>
      </p:sp>
      <p:sp>
        <p:nvSpPr>
          <p:cNvPr id="3" name="Content Placeholder 2"/>
          <p:cNvSpPr>
            <a:spLocks noGrp="1"/>
          </p:cNvSpPr>
          <p:nvPr>
            <p:ph idx="1"/>
          </p:nvPr>
        </p:nvSpPr>
        <p:spPr/>
        <p:txBody>
          <a:bodyPr/>
          <a:lstStyle/>
          <a:p>
            <a:r>
              <a:rPr lang="en-US" dirty="0"/>
              <a:t>We may need precision</a:t>
            </a:r>
          </a:p>
          <a:p>
            <a:pPr lvl="1"/>
            <a:r>
              <a:rPr lang="en-US" dirty="0"/>
              <a:t>“Do we report this?”</a:t>
            </a:r>
          </a:p>
          <a:p>
            <a:r>
              <a:rPr lang="en-US" dirty="0"/>
              <a:t>We may not</a:t>
            </a:r>
          </a:p>
          <a:p>
            <a:pPr lvl="1"/>
            <a:r>
              <a:rPr lang="en-US" dirty="0"/>
              <a:t>Averting of eyes means over-reporting may be ok</a:t>
            </a:r>
          </a:p>
          <a:p>
            <a:r>
              <a:rPr lang="en-US" dirty="0"/>
              <a:t>Crisper definitions will increase comfort</a:t>
            </a:r>
          </a:p>
        </p:txBody>
      </p:sp>
      <p:sp>
        <p:nvSpPr>
          <p:cNvPr id="4" name="Slide Number Placeholder 3"/>
          <p:cNvSpPr>
            <a:spLocks noGrp="1"/>
          </p:cNvSpPr>
          <p:nvPr>
            <p:ph type="sldNum" sz="quarter" idx="12"/>
          </p:nvPr>
        </p:nvSpPr>
        <p:spPr/>
        <p:txBody>
          <a:bodyPr/>
          <a:lstStyle/>
          <a:p>
            <a:fld id="{DD4D8472-8361-8B45-86D6-6E7F4353E115}" type="slidenum">
              <a:rPr lang="en-US" smtClean="0"/>
              <a:t>25</a:t>
            </a:fld>
            <a:endParaRPr lang="en-US"/>
          </a:p>
        </p:txBody>
      </p:sp>
    </p:spTree>
    <p:extLst>
      <p:ext uri="{BB962C8B-B14F-4D97-AF65-F5344CB8AC3E}">
        <p14:creationId xmlns:p14="http://schemas.microsoft.com/office/powerpoint/2010/main" val="1191838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 with Reporting</a:t>
            </a:r>
          </a:p>
        </p:txBody>
      </p:sp>
      <p:sp>
        <p:nvSpPr>
          <p:cNvPr id="3" name="Content Placeholder 2"/>
          <p:cNvSpPr>
            <a:spLocks noGrp="1"/>
          </p:cNvSpPr>
          <p:nvPr>
            <p:ph idx="1"/>
          </p:nvPr>
        </p:nvSpPr>
        <p:spPr>
          <a:xfrm>
            <a:off x="457200" y="1200151"/>
            <a:ext cx="8686800" cy="3394472"/>
          </a:xfrm>
        </p:spPr>
        <p:txBody>
          <a:bodyPr/>
          <a:lstStyle/>
          <a:p>
            <a:r>
              <a:rPr lang="en-US" dirty="0"/>
              <a:t>How many reports might we get? </a:t>
            </a:r>
          </a:p>
          <a:p>
            <a:r>
              <a:rPr lang="en-US" dirty="0"/>
              <a:t>What would be in them? </a:t>
            </a:r>
          </a:p>
          <a:p>
            <a:r>
              <a:rPr lang="en-US" dirty="0"/>
              <a:t>What would processing entail or require?</a:t>
            </a:r>
          </a:p>
          <a:p>
            <a:r>
              <a:rPr lang="en-US" dirty="0"/>
              <a:t>Develop confidence in report anonymization</a:t>
            </a:r>
          </a:p>
          <a:p>
            <a:endParaRPr lang="en-US" dirty="0"/>
          </a:p>
        </p:txBody>
      </p:sp>
      <p:sp>
        <p:nvSpPr>
          <p:cNvPr id="4" name="Slide Number Placeholder 3"/>
          <p:cNvSpPr>
            <a:spLocks noGrp="1"/>
          </p:cNvSpPr>
          <p:nvPr>
            <p:ph type="sldNum" sz="quarter" idx="12"/>
          </p:nvPr>
        </p:nvSpPr>
        <p:spPr/>
        <p:txBody>
          <a:bodyPr/>
          <a:lstStyle/>
          <a:p>
            <a:fld id="{DD4D8472-8361-8B45-86D6-6E7F4353E115}" type="slidenum">
              <a:rPr lang="en-US" smtClean="0"/>
              <a:t>26</a:t>
            </a:fld>
            <a:endParaRPr lang="en-US"/>
          </a:p>
        </p:txBody>
      </p:sp>
    </p:spTree>
    <p:extLst>
      <p:ext uri="{BB962C8B-B14F-4D97-AF65-F5344CB8AC3E}">
        <p14:creationId xmlns:p14="http://schemas.microsoft.com/office/powerpoint/2010/main" val="82262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Collateral</a:t>
            </a:r>
          </a:p>
        </p:txBody>
      </p:sp>
      <p:sp>
        <p:nvSpPr>
          <p:cNvPr id="3" name="Content Placeholder 2"/>
          <p:cNvSpPr>
            <a:spLocks noGrp="1"/>
          </p:cNvSpPr>
          <p:nvPr>
            <p:ph idx="1"/>
          </p:nvPr>
        </p:nvSpPr>
        <p:spPr>
          <a:xfrm>
            <a:off x="457199" y="1200151"/>
            <a:ext cx="8619067" cy="3394472"/>
          </a:xfrm>
        </p:spPr>
        <p:txBody>
          <a:bodyPr>
            <a:normAutofit/>
          </a:bodyPr>
          <a:lstStyle/>
          <a:p>
            <a:r>
              <a:rPr lang="en-US" dirty="0"/>
              <a:t>The proposal is based on research &amp; prototypes</a:t>
            </a:r>
          </a:p>
          <a:p>
            <a:r>
              <a:rPr lang="en-US" dirty="0"/>
              <a:t>We’ve created and can share:</a:t>
            </a:r>
          </a:p>
          <a:p>
            <a:pPr lvl="1"/>
            <a:r>
              <a:rPr lang="en-US" dirty="0"/>
              <a:t>Sample reporting form</a:t>
            </a:r>
          </a:p>
          <a:p>
            <a:pPr lvl="1"/>
            <a:r>
              <a:rPr lang="en-US" dirty="0"/>
              <a:t>Sample interagency MOU</a:t>
            </a:r>
          </a:p>
          <a:p>
            <a:pPr lvl="1"/>
            <a:r>
              <a:rPr lang="en-US" dirty="0"/>
              <a:t>Sample “Cyber Safety Reporting System” report showing what we might learn</a:t>
            </a:r>
          </a:p>
        </p:txBody>
      </p:sp>
      <p:sp>
        <p:nvSpPr>
          <p:cNvPr id="4" name="Slide Number Placeholder 3"/>
          <p:cNvSpPr>
            <a:spLocks noGrp="1"/>
          </p:cNvSpPr>
          <p:nvPr>
            <p:ph type="sldNum" sz="quarter" idx="12"/>
          </p:nvPr>
        </p:nvSpPr>
        <p:spPr/>
        <p:txBody>
          <a:bodyPr/>
          <a:lstStyle/>
          <a:p>
            <a:fld id="{DD4D8472-8361-8B45-86D6-6E7F4353E115}" type="slidenum">
              <a:rPr lang="en-US" smtClean="0"/>
              <a:t>27</a:t>
            </a:fld>
            <a:endParaRPr lang="en-US"/>
          </a:p>
        </p:txBody>
      </p:sp>
    </p:spTree>
    <p:extLst>
      <p:ext uri="{BB962C8B-B14F-4D97-AF65-F5344CB8AC3E}">
        <p14:creationId xmlns:p14="http://schemas.microsoft.com/office/powerpoint/2010/main" val="1665231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a:xfrm>
            <a:off x="457200" y="1200151"/>
            <a:ext cx="8686800" cy="3394472"/>
          </a:xfrm>
        </p:spPr>
        <p:txBody>
          <a:bodyPr/>
          <a:lstStyle/>
          <a:p>
            <a:r>
              <a:rPr lang="en-US" dirty="0"/>
              <a:t>Experiments are hard for many reasons</a:t>
            </a:r>
          </a:p>
          <a:p>
            <a:r>
              <a:rPr lang="en-US" dirty="0"/>
              <a:t>Near misses open up new kinds of experiment</a:t>
            </a:r>
          </a:p>
          <a:p>
            <a:r>
              <a:rPr lang="en-US" dirty="0"/>
              <a:t>Near-miss science will be tricky but worthwhile</a:t>
            </a:r>
          </a:p>
        </p:txBody>
      </p:sp>
      <p:sp>
        <p:nvSpPr>
          <p:cNvPr id="4" name="Slide Number Placeholder 3"/>
          <p:cNvSpPr>
            <a:spLocks noGrp="1"/>
          </p:cNvSpPr>
          <p:nvPr>
            <p:ph type="sldNum" sz="quarter" idx="12"/>
          </p:nvPr>
        </p:nvSpPr>
        <p:spPr/>
        <p:txBody>
          <a:bodyPr/>
          <a:lstStyle/>
          <a:p>
            <a:fld id="{DD4D8472-8361-8B45-86D6-6E7F4353E115}" type="slidenum">
              <a:rPr lang="en-US" smtClean="0"/>
              <a:t>28</a:t>
            </a:fld>
            <a:endParaRPr lang="en-US"/>
          </a:p>
        </p:txBody>
      </p:sp>
    </p:spTree>
    <p:extLst>
      <p:ext uri="{BB962C8B-B14F-4D97-AF65-F5344CB8AC3E}">
        <p14:creationId xmlns:p14="http://schemas.microsoft.com/office/powerpoint/2010/main" val="782400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Help</a:t>
            </a:r>
          </a:p>
        </p:txBody>
      </p:sp>
      <p:sp>
        <p:nvSpPr>
          <p:cNvPr id="3" name="Content Placeholder 2"/>
          <p:cNvSpPr>
            <a:spLocks noGrp="1"/>
          </p:cNvSpPr>
          <p:nvPr>
            <p:ph idx="1"/>
          </p:nvPr>
        </p:nvSpPr>
        <p:spPr/>
        <p:txBody>
          <a:bodyPr/>
          <a:lstStyle/>
          <a:p>
            <a:r>
              <a:rPr lang="en-US" dirty="0"/>
              <a:t>Spread the word!</a:t>
            </a:r>
          </a:p>
          <a:p>
            <a:r>
              <a:rPr lang="en-US" dirty="0"/>
              <a:t>Help us answer the regulatory &amp; definition questions: blog about it!</a:t>
            </a:r>
          </a:p>
          <a:p>
            <a:r>
              <a:rPr lang="en-US" dirty="0"/>
              <a:t>Warm intros </a:t>
            </a:r>
            <a:r>
              <a:rPr lang="en-US"/>
              <a:t>to people who can help</a:t>
            </a:r>
            <a:endParaRPr lang="en-US" dirty="0"/>
          </a:p>
          <a:p>
            <a:r>
              <a:rPr lang="en-US" dirty="0"/>
              <a:t>Fill out </a:t>
            </a:r>
            <a:r>
              <a:rPr lang="en-US" dirty="0" err="1"/>
              <a:t>adam.shostack.org</a:t>
            </a:r>
            <a:r>
              <a:rPr lang="en-US" dirty="0"/>
              <a:t>/</a:t>
            </a:r>
            <a:r>
              <a:rPr lang="en-US" dirty="0" err="1"/>
              <a:t>nearmiss</a:t>
            </a:r>
            <a:r>
              <a:rPr lang="en-US" dirty="0"/>
              <a:t>/</a:t>
            </a:r>
          </a:p>
        </p:txBody>
      </p:sp>
      <p:sp>
        <p:nvSpPr>
          <p:cNvPr id="4" name="Slide Number Placeholder 3"/>
          <p:cNvSpPr>
            <a:spLocks noGrp="1"/>
          </p:cNvSpPr>
          <p:nvPr>
            <p:ph type="sldNum" sz="quarter" idx="12"/>
          </p:nvPr>
        </p:nvSpPr>
        <p:spPr/>
        <p:txBody>
          <a:bodyPr/>
          <a:lstStyle/>
          <a:p>
            <a:fld id="{DD4D8472-8361-8B45-86D6-6E7F4353E115}" type="slidenum">
              <a:rPr lang="en-US" smtClean="0"/>
              <a:t>29</a:t>
            </a:fld>
            <a:endParaRPr lang="en-US"/>
          </a:p>
        </p:txBody>
      </p:sp>
    </p:spTree>
    <p:extLst>
      <p:ext uri="{BB962C8B-B14F-4D97-AF65-F5344CB8AC3E}">
        <p14:creationId xmlns:p14="http://schemas.microsoft.com/office/powerpoint/2010/main" val="9282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Science and learning from mistakes</a:t>
            </a:r>
          </a:p>
          <a:p>
            <a:r>
              <a:rPr lang="en-US" dirty="0"/>
              <a:t>Calls for an “NTSB for Cyber” aren’t working</a:t>
            </a:r>
          </a:p>
          <a:p>
            <a:r>
              <a:rPr lang="en-US" dirty="0"/>
              <a:t>We can learn from near misses </a:t>
            </a:r>
          </a:p>
        </p:txBody>
      </p:sp>
      <p:sp>
        <p:nvSpPr>
          <p:cNvPr id="4" name="Slide Number Placeholder 3"/>
          <p:cNvSpPr>
            <a:spLocks noGrp="1"/>
          </p:cNvSpPr>
          <p:nvPr>
            <p:ph type="sldNum" sz="quarter" idx="12"/>
          </p:nvPr>
        </p:nvSpPr>
        <p:spPr/>
        <p:txBody>
          <a:bodyPr/>
          <a:lstStyle/>
          <a:p>
            <a:fld id="{DD4D8472-8361-8B45-86D6-6E7F4353E115}" type="slidenum">
              <a:rPr lang="en-US" smtClean="0"/>
              <a:t>3</a:t>
            </a:fld>
            <a:endParaRPr lang="en-US"/>
          </a:p>
        </p:txBody>
      </p:sp>
    </p:spTree>
    <p:extLst>
      <p:ext uri="{BB962C8B-B14F-4D97-AF65-F5344CB8AC3E}">
        <p14:creationId xmlns:p14="http://schemas.microsoft.com/office/powerpoint/2010/main" val="2573495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2743199"/>
            <a:ext cx="8229600" cy="1851423"/>
          </a:xfrm>
        </p:spPr>
        <p:txBody>
          <a:bodyPr/>
          <a:lstStyle/>
          <a:p>
            <a:pPr marL="0" indent="0" algn="ctr">
              <a:buNone/>
            </a:pPr>
            <a:r>
              <a:rPr lang="en-US" dirty="0"/>
              <a:t>Questions?</a:t>
            </a:r>
          </a:p>
        </p:txBody>
      </p:sp>
      <p:sp>
        <p:nvSpPr>
          <p:cNvPr id="4" name="Slide Number Placeholder 3"/>
          <p:cNvSpPr>
            <a:spLocks noGrp="1"/>
          </p:cNvSpPr>
          <p:nvPr>
            <p:ph type="sldNum" sz="quarter" idx="12"/>
          </p:nvPr>
        </p:nvSpPr>
        <p:spPr/>
        <p:txBody>
          <a:bodyPr/>
          <a:lstStyle/>
          <a:p>
            <a:fld id="{DD4D8472-8361-8B45-86D6-6E7F4353E115}" type="slidenum">
              <a:rPr lang="en-US" smtClean="0"/>
              <a:t>30</a:t>
            </a:fld>
            <a:endParaRPr lang="en-US"/>
          </a:p>
        </p:txBody>
      </p:sp>
    </p:spTree>
    <p:extLst>
      <p:ext uri="{BB962C8B-B14F-4D97-AF65-F5344CB8AC3E}">
        <p14:creationId xmlns:p14="http://schemas.microsoft.com/office/powerpoint/2010/main" val="249275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Cyber Near Miss Experiment</a:t>
            </a:r>
          </a:p>
        </p:txBody>
      </p:sp>
      <p:sp>
        <p:nvSpPr>
          <p:cNvPr id="3" name="Content Placeholder 2"/>
          <p:cNvSpPr>
            <a:spLocks noGrp="1"/>
          </p:cNvSpPr>
          <p:nvPr>
            <p:ph idx="1"/>
          </p:nvPr>
        </p:nvSpPr>
        <p:spPr/>
        <p:txBody>
          <a:bodyPr>
            <a:normAutofit/>
          </a:bodyPr>
          <a:lstStyle/>
          <a:p>
            <a:r>
              <a:rPr lang="en-US" dirty="0"/>
              <a:t>Shostack, </a:t>
            </a:r>
            <a:r>
              <a:rPr lang="en-US" dirty="0" err="1"/>
              <a:t>Bellovin</a:t>
            </a:r>
            <a:r>
              <a:rPr lang="en-US" dirty="0"/>
              <a:t>, Reid + Colorado Law Clinic</a:t>
            </a:r>
          </a:p>
          <a:p>
            <a:r>
              <a:rPr lang="en-US" dirty="0"/>
              <a:t>Let’s see</a:t>
            </a:r>
          </a:p>
          <a:p>
            <a:pPr lvl="1"/>
            <a:r>
              <a:rPr lang="en-US" dirty="0"/>
              <a:t>What we can collect</a:t>
            </a:r>
          </a:p>
          <a:p>
            <a:pPr lvl="1"/>
            <a:r>
              <a:rPr lang="en-US" dirty="0"/>
              <a:t>What we can learn from it</a:t>
            </a:r>
          </a:p>
          <a:p>
            <a:r>
              <a:rPr lang="en-US" dirty="0"/>
              <a:t>We </a:t>
            </a:r>
            <a:r>
              <a:rPr lang="en-US" strike="sngStrike" dirty="0"/>
              <a:t>stole</a:t>
            </a:r>
            <a:r>
              <a:rPr lang="en-US" dirty="0"/>
              <a:t> were inspired by ASRS form</a:t>
            </a:r>
          </a:p>
          <a:p>
            <a:r>
              <a:rPr lang="en-US" dirty="0"/>
              <a:t>We want to see what data we can get</a:t>
            </a:r>
          </a:p>
        </p:txBody>
      </p:sp>
      <p:sp>
        <p:nvSpPr>
          <p:cNvPr id="4" name="Slide Number Placeholder 3"/>
          <p:cNvSpPr>
            <a:spLocks noGrp="1"/>
          </p:cNvSpPr>
          <p:nvPr>
            <p:ph type="sldNum" sz="quarter" idx="12"/>
          </p:nvPr>
        </p:nvSpPr>
        <p:spPr/>
        <p:txBody>
          <a:bodyPr/>
          <a:lstStyle/>
          <a:p>
            <a:fld id="{DD4D8472-8361-8B45-86D6-6E7F4353E115}" type="slidenum">
              <a:rPr lang="en-US" smtClean="0"/>
              <a:t>31</a:t>
            </a:fld>
            <a:endParaRPr lang="en-US"/>
          </a:p>
        </p:txBody>
      </p:sp>
    </p:spTree>
    <p:extLst>
      <p:ext uri="{BB962C8B-B14F-4D97-AF65-F5344CB8AC3E}">
        <p14:creationId xmlns:p14="http://schemas.microsoft.com/office/powerpoint/2010/main" val="219135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p>
        </p:txBody>
      </p:sp>
      <p:sp>
        <p:nvSpPr>
          <p:cNvPr id="3" name="Content Placeholder 2"/>
          <p:cNvSpPr>
            <a:spLocks noGrp="1"/>
          </p:cNvSpPr>
          <p:nvPr>
            <p:ph idx="1"/>
          </p:nvPr>
        </p:nvSpPr>
        <p:spPr>
          <a:xfrm>
            <a:off x="457200" y="1200151"/>
            <a:ext cx="8686800" cy="3394472"/>
          </a:xfrm>
        </p:spPr>
        <p:txBody>
          <a:bodyPr/>
          <a:lstStyle/>
          <a:p>
            <a:r>
              <a:rPr lang="en-US" dirty="0"/>
              <a:t>Your answers are private</a:t>
            </a:r>
          </a:p>
          <a:p>
            <a:r>
              <a:rPr lang="en-US" dirty="0"/>
              <a:t>All questions are optional</a:t>
            </a:r>
          </a:p>
          <a:p>
            <a:r>
              <a:rPr lang="en-US" dirty="0"/>
              <a:t>Data stored in Google Forms for the experiment</a:t>
            </a:r>
          </a:p>
        </p:txBody>
      </p:sp>
      <p:sp>
        <p:nvSpPr>
          <p:cNvPr id="4" name="Slide Number Placeholder 3"/>
          <p:cNvSpPr>
            <a:spLocks noGrp="1"/>
          </p:cNvSpPr>
          <p:nvPr>
            <p:ph type="sldNum" sz="quarter" idx="12"/>
          </p:nvPr>
        </p:nvSpPr>
        <p:spPr/>
        <p:txBody>
          <a:bodyPr/>
          <a:lstStyle/>
          <a:p>
            <a:fld id="{DD4D8472-8361-8B45-86D6-6E7F4353E115}" type="slidenum">
              <a:rPr lang="en-US" smtClean="0"/>
              <a:t>32</a:t>
            </a:fld>
            <a:endParaRPr lang="en-US"/>
          </a:p>
        </p:txBody>
      </p:sp>
    </p:spTree>
    <p:extLst>
      <p:ext uri="{BB962C8B-B14F-4D97-AF65-F5344CB8AC3E}">
        <p14:creationId xmlns:p14="http://schemas.microsoft.com/office/powerpoint/2010/main" val="733938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 Narrative</a:t>
            </a:r>
          </a:p>
        </p:txBody>
      </p:sp>
      <p:sp>
        <p:nvSpPr>
          <p:cNvPr id="8" name="Text Placeholder 7"/>
          <p:cNvSpPr>
            <a:spLocks noGrp="1"/>
          </p:cNvSpPr>
          <p:nvPr>
            <p:ph type="body" idx="1"/>
          </p:nvPr>
        </p:nvSpPr>
        <p:spPr/>
        <p:txBody>
          <a:bodyPr/>
          <a:lstStyle/>
          <a:p>
            <a:r>
              <a:rPr lang="en-US" dirty="0"/>
              <a:t>Questions</a:t>
            </a:r>
          </a:p>
        </p:txBody>
      </p:sp>
      <p:sp>
        <p:nvSpPr>
          <p:cNvPr id="9" name="Text Placeholder 8"/>
          <p:cNvSpPr>
            <a:spLocks noGrp="1"/>
          </p:cNvSpPr>
          <p:nvPr>
            <p:ph type="body" sz="quarter" idx="3"/>
          </p:nvPr>
        </p:nvSpPr>
        <p:spPr/>
        <p:txBody>
          <a:bodyPr/>
          <a:lstStyle/>
          <a:p>
            <a:r>
              <a:rPr lang="en-US" dirty="0"/>
              <a:t>Generalized advice</a:t>
            </a:r>
          </a:p>
        </p:txBody>
      </p:sp>
      <p:sp>
        <p:nvSpPr>
          <p:cNvPr id="10" name="Content Placeholder 9"/>
          <p:cNvSpPr>
            <a:spLocks noGrp="1"/>
          </p:cNvSpPr>
          <p:nvPr>
            <p:ph sz="quarter" idx="4"/>
          </p:nvPr>
        </p:nvSpPr>
        <p:spPr>
          <a:xfrm>
            <a:off x="4645026" y="1631156"/>
            <a:ext cx="4450191" cy="2963466"/>
          </a:xfrm>
        </p:spPr>
        <p:txBody>
          <a:bodyPr>
            <a:normAutofit fontScale="92500" lnSpcReduction="10000"/>
          </a:bodyPr>
          <a:lstStyle/>
          <a:p>
            <a:pPr marL="0" indent="0">
              <a:buNone/>
            </a:pPr>
            <a:r>
              <a:rPr lang="en-US" sz="1800" dirty="0"/>
              <a:t>For the chain of events, you might describe:</a:t>
            </a:r>
          </a:p>
          <a:p>
            <a:pPr marL="400050" lvl="1" indent="0">
              <a:buNone/>
            </a:pPr>
            <a:r>
              <a:rPr lang="en-US" sz="1400" dirty="0"/>
              <a:t>•	How the problem arose</a:t>
            </a:r>
          </a:p>
          <a:p>
            <a:pPr marL="400050" lvl="1" indent="0">
              <a:buNone/>
            </a:pPr>
            <a:r>
              <a:rPr lang="en-US" sz="1400" dirty="0"/>
              <a:t>•	Contributing factors</a:t>
            </a:r>
          </a:p>
          <a:p>
            <a:pPr marL="400050" lvl="1" indent="0">
              <a:buNone/>
            </a:pPr>
            <a:r>
              <a:rPr lang="en-US" sz="1400" dirty="0"/>
              <a:t>•	How it was discovered</a:t>
            </a:r>
          </a:p>
          <a:p>
            <a:pPr marL="400050" lvl="1" indent="0">
              <a:buNone/>
            </a:pPr>
            <a:r>
              <a:rPr lang="en-US" sz="1400" dirty="0"/>
              <a:t>•	Corrective action</a:t>
            </a:r>
          </a:p>
          <a:p>
            <a:pPr marL="0" indent="0">
              <a:buNone/>
            </a:pPr>
            <a:r>
              <a:rPr lang="en-US" sz="1800" dirty="0"/>
              <a:t>If you think people's actions had an important impact, you might describe human performance considerations such as:</a:t>
            </a:r>
          </a:p>
          <a:p>
            <a:pPr marL="400050" lvl="1" indent="0">
              <a:buNone/>
            </a:pPr>
            <a:r>
              <a:rPr lang="en-US" sz="1400" dirty="0"/>
              <a:t>•	Perceptions, </a:t>
            </a:r>
            <a:r>
              <a:rPr lang="en-US" sz="1400" dirty="0" err="1"/>
              <a:t>judgements</a:t>
            </a:r>
            <a:r>
              <a:rPr lang="en-US" sz="1400" dirty="0"/>
              <a:t>, decisions</a:t>
            </a:r>
          </a:p>
          <a:p>
            <a:pPr marL="400050" lvl="1" indent="0">
              <a:buNone/>
            </a:pPr>
            <a:r>
              <a:rPr lang="en-US" sz="1400" dirty="0"/>
              <a:t>•	Actions or inactions (personal or organizational)</a:t>
            </a:r>
          </a:p>
          <a:p>
            <a:pPr marL="400050" lvl="1" indent="0">
              <a:buNone/>
            </a:pPr>
            <a:r>
              <a:rPr lang="en-US" sz="1400" dirty="0"/>
              <a:t>•	Factors affecting the quality of human</a:t>
            </a:r>
          </a:p>
          <a:p>
            <a:pPr marL="400050" lvl="1" indent="0">
              <a:buNone/>
            </a:pPr>
            <a:r>
              <a:rPr lang="en-US" sz="1400" dirty="0"/>
              <a:t>performance</a:t>
            </a:r>
          </a:p>
        </p:txBody>
      </p:sp>
      <p:pic>
        <p:nvPicPr>
          <p:cNvPr id="5" name="Picture 4"/>
          <p:cNvPicPr>
            <a:picLocks noChangeAspect="1"/>
          </p:cNvPicPr>
          <p:nvPr/>
        </p:nvPicPr>
        <p:blipFill>
          <a:blip r:embed="rId2"/>
          <a:stretch>
            <a:fillRect/>
          </a:stretch>
        </p:blipFill>
        <p:spPr>
          <a:xfrm>
            <a:off x="457200" y="2159000"/>
            <a:ext cx="4087101" cy="41060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03498" y="2520076"/>
            <a:ext cx="4140803" cy="2514035"/>
          </a:xfrm>
          <a:prstGeom prst="rect">
            <a:avLst/>
          </a:prstGeom>
        </p:spPr>
      </p:pic>
      <p:sp>
        <p:nvSpPr>
          <p:cNvPr id="3" name="Slide Number Placeholder 2"/>
          <p:cNvSpPr>
            <a:spLocks noGrp="1"/>
          </p:cNvSpPr>
          <p:nvPr>
            <p:ph type="sldNum" sz="quarter" idx="12"/>
          </p:nvPr>
        </p:nvSpPr>
        <p:spPr/>
        <p:txBody>
          <a:bodyPr/>
          <a:lstStyle/>
          <a:p>
            <a:fld id="{DD4D8472-8361-8B45-86D6-6E7F4353E115}" type="slidenum">
              <a:rPr lang="en-US" smtClean="0"/>
              <a:t>33</a:t>
            </a:fld>
            <a:endParaRPr lang="en-US"/>
          </a:p>
        </p:txBody>
      </p:sp>
    </p:spTree>
    <p:extLst>
      <p:ext uri="{BB962C8B-B14F-4D97-AF65-F5344CB8AC3E}">
        <p14:creationId xmlns:p14="http://schemas.microsoft.com/office/powerpoint/2010/main" val="987798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577769" cy="1784947"/>
          </a:xfrm>
        </p:spPr>
        <p:txBody>
          <a:bodyPr>
            <a:normAutofit fontScale="90000"/>
          </a:bodyPr>
          <a:lstStyle/>
          <a:p>
            <a:pPr algn="l"/>
            <a:r>
              <a:rPr lang="en-US" dirty="0"/>
              <a:t>The Form: Questions we have</a:t>
            </a:r>
          </a:p>
        </p:txBody>
      </p:sp>
      <p:pic>
        <p:nvPicPr>
          <p:cNvPr id="6" name="Picture 5"/>
          <p:cNvPicPr>
            <a:picLocks noChangeAspect="1"/>
          </p:cNvPicPr>
          <p:nvPr/>
        </p:nvPicPr>
        <p:blipFill>
          <a:blip r:embed="rId2"/>
          <a:stretch>
            <a:fillRect/>
          </a:stretch>
        </p:blipFill>
        <p:spPr>
          <a:xfrm>
            <a:off x="4948014" y="0"/>
            <a:ext cx="3738446" cy="5143500"/>
          </a:xfrm>
          <a:prstGeom prst="rect">
            <a:avLst/>
          </a:prstGeom>
        </p:spPr>
      </p:pic>
      <p:sp>
        <p:nvSpPr>
          <p:cNvPr id="3" name="Slide Number Placeholder 2"/>
          <p:cNvSpPr>
            <a:spLocks noGrp="1"/>
          </p:cNvSpPr>
          <p:nvPr>
            <p:ph type="sldNum" sz="quarter" idx="12"/>
          </p:nvPr>
        </p:nvSpPr>
        <p:spPr/>
        <p:txBody>
          <a:bodyPr/>
          <a:lstStyle/>
          <a:p>
            <a:fld id="{DD4D8472-8361-8B45-86D6-6E7F4353E115}" type="slidenum">
              <a:rPr lang="en-US" smtClean="0"/>
              <a:t>34</a:t>
            </a:fld>
            <a:endParaRPr lang="en-US"/>
          </a:p>
        </p:txBody>
      </p:sp>
    </p:spTree>
    <p:extLst>
      <p:ext uri="{BB962C8B-B14F-4D97-AF65-F5344CB8AC3E}">
        <p14:creationId xmlns:p14="http://schemas.microsoft.com/office/powerpoint/2010/main" val="2393311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 Contact &amp; </a:t>
            </a:r>
            <a:r>
              <a:rPr lang="en-US" dirty="0" err="1"/>
              <a:t>Acks</a:t>
            </a:r>
            <a:endParaRPr lang="en-US" dirty="0"/>
          </a:p>
        </p:txBody>
      </p:sp>
      <p:pic>
        <p:nvPicPr>
          <p:cNvPr id="6" name="Picture 5"/>
          <p:cNvPicPr>
            <a:picLocks noChangeAspect="1"/>
          </p:cNvPicPr>
          <p:nvPr/>
        </p:nvPicPr>
        <p:blipFill>
          <a:blip r:embed="rId2"/>
          <a:stretch>
            <a:fillRect/>
          </a:stretch>
        </p:blipFill>
        <p:spPr>
          <a:xfrm>
            <a:off x="2256798" y="1035650"/>
            <a:ext cx="4630404" cy="4107850"/>
          </a:xfrm>
          <a:prstGeom prst="rect">
            <a:avLst/>
          </a:prstGeom>
        </p:spPr>
      </p:pic>
      <p:sp>
        <p:nvSpPr>
          <p:cNvPr id="3" name="Slide Number Placeholder 2"/>
          <p:cNvSpPr>
            <a:spLocks noGrp="1"/>
          </p:cNvSpPr>
          <p:nvPr>
            <p:ph type="sldNum" sz="quarter" idx="12"/>
          </p:nvPr>
        </p:nvSpPr>
        <p:spPr/>
        <p:txBody>
          <a:bodyPr/>
          <a:lstStyle/>
          <a:p>
            <a:fld id="{DD4D8472-8361-8B45-86D6-6E7F4353E115}" type="slidenum">
              <a:rPr lang="en-US" smtClean="0"/>
              <a:t>35</a:t>
            </a:fld>
            <a:endParaRPr lang="en-US"/>
          </a:p>
        </p:txBody>
      </p:sp>
    </p:spTree>
    <p:extLst>
      <p:ext uri="{BB962C8B-B14F-4D97-AF65-F5344CB8AC3E}">
        <p14:creationId xmlns:p14="http://schemas.microsoft.com/office/powerpoint/2010/main" val="2607004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Promises</a:t>
            </a:r>
          </a:p>
        </p:txBody>
      </p:sp>
      <p:sp>
        <p:nvSpPr>
          <p:cNvPr id="3" name="Content Placeholder 2"/>
          <p:cNvSpPr>
            <a:spLocks noGrp="1"/>
          </p:cNvSpPr>
          <p:nvPr>
            <p:ph idx="1"/>
          </p:nvPr>
        </p:nvSpPr>
        <p:spPr/>
        <p:txBody>
          <a:bodyPr/>
          <a:lstStyle/>
          <a:p>
            <a:r>
              <a:rPr lang="en-US" dirty="0"/>
              <a:t>We will not talk about you in any way we think might be identifiable</a:t>
            </a:r>
          </a:p>
          <a:p>
            <a:r>
              <a:rPr lang="en-US" dirty="0"/>
              <a:t>We will aggregate data</a:t>
            </a:r>
          </a:p>
          <a:p>
            <a:r>
              <a:rPr lang="en-US" dirty="0"/>
              <a:t>We will share what we learn</a:t>
            </a:r>
          </a:p>
          <a:p>
            <a:r>
              <a:rPr lang="en-US" dirty="0"/>
              <a:t>We might make our jobs easier</a:t>
            </a:r>
          </a:p>
        </p:txBody>
      </p:sp>
      <p:sp>
        <p:nvSpPr>
          <p:cNvPr id="4" name="Slide Number Placeholder 3"/>
          <p:cNvSpPr>
            <a:spLocks noGrp="1"/>
          </p:cNvSpPr>
          <p:nvPr>
            <p:ph type="sldNum" sz="quarter" idx="12"/>
          </p:nvPr>
        </p:nvSpPr>
        <p:spPr/>
        <p:txBody>
          <a:bodyPr/>
          <a:lstStyle/>
          <a:p>
            <a:fld id="{DD4D8472-8361-8B45-86D6-6E7F4353E115}" type="slidenum">
              <a:rPr lang="en-US" smtClean="0"/>
              <a:t>36</a:t>
            </a:fld>
            <a:endParaRPr lang="en-US"/>
          </a:p>
        </p:txBody>
      </p:sp>
    </p:spTree>
    <p:extLst>
      <p:ext uri="{BB962C8B-B14F-4D97-AF65-F5344CB8AC3E}">
        <p14:creationId xmlns:p14="http://schemas.microsoft.com/office/powerpoint/2010/main" val="504570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to action</a:t>
            </a:r>
          </a:p>
        </p:txBody>
      </p:sp>
      <p:sp>
        <p:nvSpPr>
          <p:cNvPr id="3" name="Content Placeholder 2"/>
          <p:cNvSpPr>
            <a:spLocks noGrp="1"/>
          </p:cNvSpPr>
          <p:nvPr>
            <p:ph idx="1"/>
          </p:nvPr>
        </p:nvSpPr>
        <p:spPr/>
        <p:txBody>
          <a:bodyPr/>
          <a:lstStyle/>
          <a:p>
            <a:r>
              <a:rPr lang="en-US" dirty="0"/>
              <a:t>Participate!</a:t>
            </a:r>
          </a:p>
          <a:p>
            <a:r>
              <a:rPr lang="en-US" dirty="0"/>
              <a:t>Visit </a:t>
            </a:r>
            <a:r>
              <a:rPr lang="en-US" dirty="0">
                <a:hlinkClick r:id="rId2"/>
              </a:rPr>
              <a:t>https://adam.shostack.org/nearmiss.html</a:t>
            </a:r>
            <a:r>
              <a:rPr lang="en-US" dirty="0"/>
              <a:t> </a:t>
            </a:r>
          </a:p>
        </p:txBody>
      </p:sp>
      <p:sp>
        <p:nvSpPr>
          <p:cNvPr id="4" name="Slide Number Placeholder 3"/>
          <p:cNvSpPr>
            <a:spLocks noGrp="1"/>
          </p:cNvSpPr>
          <p:nvPr>
            <p:ph type="sldNum" sz="quarter" idx="12"/>
          </p:nvPr>
        </p:nvSpPr>
        <p:spPr/>
        <p:txBody>
          <a:bodyPr/>
          <a:lstStyle/>
          <a:p>
            <a:fld id="{DD4D8472-8361-8B45-86D6-6E7F4353E115}" type="slidenum">
              <a:rPr lang="en-US" smtClean="0"/>
              <a:t>37</a:t>
            </a:fld>
            <a:endParaRPr lang="en-US"/>
          </a:p>
        </p:txBody>
      </p:sp>
    </p:spTree>
    <p:extLst>
      <p:ext uri="{BB962C8B-B14F-4D97-AF65-F5344CB8AC3E}">
        <p14:creationId xmlns:p14="http://schemas.microsoft.com/office/powerpoint/2010/main" val="313902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70264"/>
            <a:ext cx="7772400" cy="1021556"/>
          </a:xfrm>
        </p:spPr>
        <p:txBody>
          <a:bodyPr/>
          <a:lstStyle/>
          <a:p>
            <a:r>
              <a:rPr lang="en-US" dirty="0"/>
              <a:t>What science might mean*</a:t>
            </a:r>
          </a:p>
        </p:txBody>
      </p:sp>
      <p:sp>
        <p:nvSpPr>
          <p:cNvPr id="3" name="Text Placeholder 2"/>
          <p:cNvSpPr>
            <a:spLocks noGrp="1"/>
          </p:cNvSpPr>
          <p:nvPr>
            <p:ph type="body" idx="1"/>
          </p:nvPr>
        </p:nvSpPr>
        <p:spPr>
          <a:xfrm>
            <a:off x="722313" y="2180035"/>
            <a:ext cx="7772400" cy="1671294"/>
          </a:xfrm>
        </p:spPr>
        <p:txBody>
          <a:bodyPr>
            <a:normAutofit lnSpcReduction="10000"/>
          </a:bodyPr>
          <a:lstStyle/>
          <a:p>
            <a:r>
              <a:rPr lang="en-US" dirty="0"/>
              <a:t>* Scientists like arguing about this.  For example, Cormac </a:t>
            </a:r>
            <a:r>
              <a:rPr lang="en-US" dirty="0" err="1"/>
              <a:t>Herley</a:t>
            </a:r>
            <a:r>
              <a:rPr lang="en-US" dirty="0"/>
              <a:t> and Paul C. van </a:t>
            </a:r>
            <a:r>
              <a:rPr lang="en-US" dirty="0" err="1"/>
              <a:t>Oorschot</a:t>
            </a:r>
            <a:r>
              <a:rPr lang="en-US" dirty="0"/>
              <a:t>. “</a:t>
            </a:r>
            <a:r>
              <a:rPr lang="en-US" dirty="0" err="1"/>
              <a:t>SoK</a:t>
            </a:r>
            <a:r>
              <a:rPr lang="en-US" dirty="0"/>
              <a:t>: Science, security and the elusive goal of security as a scientific pursuit.” </a:t>
            </a:r>
            <a:r>
              <a:rPr lang="en-US" i="1" dirty="0"/>
              <a:t> 2017 IEEE Symposium on Security and Privacy.</a:t>
            </a:r>
          </a:p>
          <a:p>
            <a:endParaRPr lang="en-US" i="1" dirty="0"/>
          </a:p>
          <a:p>
            <a:r>
              <a:rPr lang="en-US" dirty="0"/>
              <a:t>http://</a:t>
            </a:r>
            <a:r>
              <a:rPr lang="en-US" dirty="0" err="1"/>
              <a:t>cormac.herley.org</a:t>
            </a:r>
            <a:r>
              <a:rPr lang="en-US" dirty="0"/>
              <a:t>//docs/</a:t>
            </a:r>
            <a:r>
              <a:rPr lang="en-US" dirty="0" err="1"/>
              <a:t>scienceAndSecuritySoK.pdf</a:t>
            </a:r>
            <a:endParaRPr lang="en-US" dirty="0"/>
          </a:p>
        </p:txBody>
      </p:sp>
      <p:sp>
        <p:nvSpPr>
          <p:cNvPr id="4" name="Slide Number Placeholder 3"/>
          <p:cNvSpPr>
            <a:spLocks noGrp="1"/>
          </p:cNvSpPr>
          <p:nvPr>
            <p:ph type="sldNum" sz="quarter" idx="12"/>
          </p:nvPr>
        </p:nvSpPr>
        <p:spPr/>
        <p:txBody>
          <a:bodyPr/>
          <a:lstStyle/>
          <a:p>
            <a:fld id="{DD4D8472-8361-8B45-86D6-6E7F4353E115}" type="slidenum">
              <a:rPr lang="en-US" smtClean="0"/>
              <a:t>4</a:t>
            </a:fld>
            <a:endParaRPr lang="en-US"/>
          </a:p>
        </p:txBody>
      </p:sp>
    </p:spTree>
    <p:extLst>
      <p:ext uri="{BB962C8B-B14F-4D97-AF65-F5344CB8AC3E}">
        <p14:creationId xmlns:p14="http://schemas.microsoft.com/office/powerpoint/2010/main" val="577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2878185"/>
          </a:xfrm>
        </p:spPr>
        <p:txBody>
          <a:bodyPr>
            <a:normAutofit/>
          </a:bodyPr>
          <a:lstStyle/>
          <a:p>
            <a:r>
              <a:rPr lang="en-US" strike="sngStrike" dirty="0"/>
              <a:t>Discovering</a:t>
            </a:r>
            <a:br>
              <a:rPr lang="en-US" dirty="0"/>
            </a:br>
            <a:r>
              <a:rPr lang="en-US" dirty="0"/>
              <a:t>Acknowledging Errors </a:t>
            </a:r>
            <a:br>
              <a:rPr lang="en-US" dirty="0"/>
            </a:br>
            <a:r>
              <a:rPr lang="en-US" dirty="0"/>
              <a:t>Distinguishes Science</a:t>
            </a:r>
          </a:p>
        </p:txBody>
      </p:sp>
      <p:sp>
        <p:nvSpPr>
          <p:cNvPr id="3" name="Content Placeholder 2"/>
          <p:cNvSpPr>
            <a:spLocks noGrp="1"/>
          </p:cNvSpPr>
          <p:nvPr>
            <p:ph idx="1"/>
          </p:nvPr>
        </p:nvSpPr>
        <p:spPr>
          <a:xfrm>
            <a:off x="457200" y="2997200"/>
            <a:ext cx="8686800" cy="2146299"/>
          </a:xfrm>
        </p:spPr>
        <p:txBody>
          <a:bodyPr>
            <a:normAutofit/>
          </a:bodyPr>
          <a:lstStyle/>
          <a:p>
            <a:r>
              <a:rPr lang="en-US" dirty="0"/>
              <a:t>Lets you get rid of bad ideas, improve good ones</a:t>
            </a:r>
          </a:p>
          <a:p>
            <a:r>
              <a:rPr lang="en-US" dirty="0"/>
              <a:t>Avoids confirmation biases</a:t>
            </a:r>
          </a:p>
          <a:p>
            <a:endParaRPr lang="en-US" dirty="0"/>
          </a:p>
        </p:txBody>
      </p:sp>
      <p:sp>
        <p:nvSpPr>
          <p:cNvPr id="4" name="Slide Number Placeholder 3"/>
          <p:cNvSpPr>
            <a:spLocks noGrp="1"/>
          </p:cNvSpPr>
          <p:nvPr>
            <p:ph type="sldNum" sz="quarter" idx="12"/>
          </p:nvPr>
        </p:nvSpPr>
        <p:spPr/>
        <p:txBody>
          <a:bodyPr/>
          <a:lstStyle/>
          <a:p>
            <a:fld id="{DD4D8472-8361-8B45-86D6-6E7F4353E115}" type="slidenum">
              <a:rPr lang="en-US" smtClean="0"/>
              <a:t>5</a:t>
            </a:fld>
            <a:endParaRPr lang="en-US"/>
          </a:p>
        </p:txBody>
      </p:sp>
    </p:spTree>
    <p:extLst>
      <p:ext uri="{BB962C8B-B14F-4D97-AF65-F5344CB8AC3E}">
        <p14:creationId xmlns:p14="http://schemas.microsoft.com/office/powerpoint/2010/main" val="1611059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Hierarchies of Evidence</a:t>
            </a:r>
            <a:endParaRPr lang="en-US" dirty="0"/>
          </a:p>
        </p:txBody>
      </p:sp>
      <p:sp>
        <p:nvSpPr>
          <p:cNvPr id="3" name="Content Placeholder 2"/>
          <p:cNvSpPr>
            <a:spLocks noGrp="1"/>
          </p:cNvSpPr>
          <p:nvPr>
            <p:ph idx="1"/>
          </p:nvPr>
        </p:nvSpPr>
        <p:spPr/>
        <p:txBody>
          <a:bodyPr/>
          <a:lstStyle/>
          <a:p>
            <a:r>
              <a:rPr lang="en-US" dirty="0"/>
              <a:t>Expert opinion</a:t>
            </a:r>
          </a:p>
          <a:p>
            <a:r>
              <a:rPr lang="en-US" dirty="0"/>
              <a:t>Case studies</a:t>
            </a:r>
          </a:p>
          <a:p>
            <a:r>
              <a:rPr lang="en-US" dirty="0"/>
              <a:t>Lab experiments, population studies</a:t>
            </a:r>
          </a:p>
          <a:p>
            <a:r>
              <a:rPr lang="en-US" dirty="0"/>
              <a:t>Double-blind randomized controlled trials</a:t>
            </a:r>
          </a:p>
          <a:p>
            <a:r>
              <a:rPr lang="en-US" dirty="0"/>
              <a:t>Systematic meta-analyses and reviews</a:t>
            </a:r>
          </a:p>
        </p:txBody>
      </p:sp>
      <p:sp>
        <p:nvSpPr>
          <p:cNvPr id="4" name="Slide Number Placeholder 3"/>
          <p:cNvSpPr>
            <a:spLocks noGrp="1"/>
          </p:cNvSpPr>
          <p:nvPr>
            <p:ph type="sldNum" sz="quarter" idx="12"/>
          </p:nvPr>
        </p:nvSpPr>
        <p:spPr/>
        <p:txBody>
          <a:bodyPr/>
          <a:lstStyle/>
          <a:p>
            <a:fld id="{DD4D8472-8361-8B45-86D6-6E7F4353E115}" type="slidenum">
              <a:rPr lang="en-US" smtClean="0"/>
              <a:t>6</a:t>
            </a:fld>
            <a:endParaRPr lang="en-US"/>
          </a:p>
        </p:txBody>
      </p:sp>
    </p:spTree>
    <p:extLst>
      <p:ext uri="{BB962C8B-B14F-4D97-AF65-F5344CB8AC3E}">
        <p14:creationId xmlns:p14="http://schemas.microsoft.com/office/powerpoint/2010/main" val="200347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on Experiments</a:t>
            </a:r>
          </a:p>
        </p:txBody>
      </p:sp>
      <p:sp>
        <p:nvSpPr>
          <p:cNvPr id="3" name="Content Placeholder 2"/>
          <p:cNvSpPr>
            <a:spLocks noGrp="1"/>
          </p:cNvSpPr>
          <p:nvPr>
            <p:ph idx="1"/>
          </p:nvPr>
        </p:nvSpPr>
        <p:spPr>
          <a:xfrm>
            <a:off x="457200" y="1200150"/>
            <a:ext cx="8229600" cy="3813551"/>
          </a:xfrm>
        </p:spPr>
        <p:txBody>
          <a:bodyPr>
            <a:normAutofit/>
          </a:bodyPr>
          <a:lstStyle/>
          <a:p>
            <a:r>
              <a:rPr lang="en-US" dirty="0"/>
              <a:t>Time</a:t>
            </a:r>
          </a:p>
          <a:p>
            <a:r>
              <a:rPr lang="en-US" dirty="0"/>
              <a:t>Money</a:t>
            </a:r>
          </a:p>
          <a:p>
            <a:r>
              <a:rPr lang="en-US" dirty="0"/>
              <a:t>Physics</a:t>
            </a:r>
          </a:p>
          <a:p>
            <a:r>
              <a:rPr lang="en-US" dirty="0"/>
              <a:t>Ethics</a:t>
            </a:r>
          </a:p>
          <a:p>
            <a:r>
              <a:rPr lang="en-US" dirty="0"/>
              <a:t>Reward structures</a:t>
            </a:r>
          </a:p>
          <a:p>
            <a:pPr lvl="1"/>
            <a:r>
              <a:rPr lang="en-US" dirty="0"/>
              <a:t>Reproducing experiments doesn’t get you a </a:t>
            </a:r>
            <a:r>
              <a:rPr lang="en-US" dirty="0" err="1"/>
              <a:t>pwnie</a:t>
            </a:r>
            <a:endParaRPr lang="en-US" dirty="0"/>
          </a:p>
          <a:p>
            <a:endParaRPr lang="en-US" dirty="0"/>
          </a:p>
        </p:txBody>
      </p:sp>
      <p:sp>
        <p:nvSpPr>
          <p:cNvPr id="4" name="Slide Number Placeholder 3"/>
          <p:cNvSpPr>
            <a:spLocks noGrp="1"/>
          </p:cNvSpPr>
          <p:nvPr>
            <p:ph type="sldNum" sz="quarter" idx="12"/>
          </p:nvPr>
        </p:nvSpPr>
        <p:spPr/>
        <p:txBody>
          <a:bodyPr/>
          <a:lstStyle/>
          <a:p>
            <a:fld id="{DD4D8472-8361-8B45-86D6-6E7F4353E115}" type="slidenum">
              <a:rPr lang="en-US" smtClean="0"/>
              <a:t>7</a:t>
            </a:fld>
            <a:endParaRPr lang="en-US"/>
          </a:p>
        </p:txBody>
      </p:sp>
    </p:spTree>
    <p:extLst>
      <p:ext uri="{BB962C8B-B14F-4D97-AF65-F5344CB8AC3E}">
        <p14:creationId xmlns:p14="http://schemas.microsoft.com/office/powerpoint/2010/main" val="103507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Knowledge Problem in Cyber</a:t>
            </a:r>
          </a:p>
        </p:txBody>
      </p:sp>
      <p:sp>
        <p:nvSpPr>
          <p:cNvPr id="3" name="Content Placeholder 2"/>
          <p:cNvSpPr>
            <a:spLocks noGrp="1"/>
          </p:cNvSpPr>
          <p:nvPr>
            <p:ph idx="1"/>
          </p:nvPr>
        </p:nvSpPr>
        <p:spPr>
          <a:xfrm>
            <a:off x="457200" y="1200151"/>
            <a:ext cx="8686800" cy="3394472"/>
          </a:xfrm>
        </p:spPr>
        <p:txBody>
          <a:bodyPr/>
          <a:lstStyle/>
          <a:p>
            <a:r>
              <a:rPr lang="en-US" dirty="0"/>
              <a:t>We don’t know how computers are </a:t>
            </a:r>
            <a:r>
              <a:rPr lang="en-US" dirty="0" err="1"/>
              <a:t>pwned</a:t>
            </a:r>
            <a:endParaRPr lang="en-US" dirty="0"/>
          </a:p>
          <a:p>
            <a:pPr lvl="1"/>
            <a:r>
              <a:rPr lang="en-US" dirty="0"/>
              <a:t>Money, ethics, physics all inhibit experiments</a:t>
            </a:r>
          </a:p>
          <a:p>
            <a:r>
              <a:rPr lang="en-US" dirty="0"/>
              <a:t>At a statistical scale</a:t>
            </a:r>
          </a:p>
          <a:p>
            <a:r>
              <a:rPr lang="en-US" dirty="0" err="1"/>
              <a:t>Autorun</a:t>
            </a:r>
            <a:r>
              <a:rPr lang="en-US" dirty="0"/>
              <a:t> history</a:t>
            </a:r>
          </a:p>
          <a:p>
            <a:r>
              <a:rPr lang="en-US" dirty="0"/>
              <a:t>Are 90% of incidents phishing or </a:t>
            </a:r>
            <a:r>
              <a:rPr lang="en-US" dirty="0" err="1"/>
              <a:t>vulns</a:t>
            </a:r>
            <a:r>
              <a:rPr lang="en-US" dirty="0"/>
              <a:t>?</a:t>
            </a:r>
          </a:p>
        </p:txBody>
      </p:sp>
      <p:sp>
        <p:nvSpPr>
          <p:cNvPr id="4" name="Slide Number Placeholder 3"/>
          <p:cNvSpPr>
            <a:spLocks noGrp="1"/>
          </p:cNvSpPr>
          <p:nvPr>
            <p:ph type="sldNum" sz="quarter" idx="12"/>
          </p:nvPr>
        </p:nvSpPr>
        <p:spPr/>
        <p:txBody>
          <a:bodyPr/>
          <a:lstStyle/>
          <a:p>
            <a:fld id="{DD4D8472-8361-8B45-86D6-6E7F4353E115}" type="slidenum">
              <a:rPr lang="en-US" smtClean="0"/>
              <a:t>8</a:t>
            </a:fld>
            <a:endParaRPr lang="en-US"/>
          </a:p>
        </p:txBody>
      </p:sp>
    </p:spTree>
    <p:extLst>
      <p:ext uri="{BB962C8B-B14F-4D97-AF65-F5344CB8AC3E}">
        <p14:creationId xmlns:p14="http://schemas.microsoft.com/office/powerpoint/2010/main" val="246195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Incidents?</a:t>
            </a:r>
          </a:p>
        </p:txBody>
      </p:sp>
      <p:sp>
        <p:nvSpPr>
          <p:cNvPr id="3" name="Content Placeholder 2"/>
          <p:cNvSpPr>
            <a:spLocks noGrp="1"/>
          </p:cNvSpPr>
          <p:nvPr>
            <p:ph idx="1"/>
          </p:nvPr>
        </p:nvSpPr>
        <p:spPr>
          <a:xfrm>
            <a:off x="1205345" y="4447885"/>
            <a:ext cx="7938655" cy="890528"/>
          </a:xfrm>
        </p:spPr>
        <p:txBody>
          <a:bodyPr>
            <a:normAutofit/>
          </a:bodyPr>
          <a:lstStyle/>
          <a:p>
            <a:pPr marL="514350" indent="-514350">
              <a:buFont typeface="+mj-lt"/>
              <a:buAutoNum type="arabicPeriod"/>
            </a:pPr>
            <a:r>
              <a:rPr lang="en-US" sz="1050" dirty="0">
                <a:solidFill>
                  <a:schemeClr val="tx1">
                    <a:lumMod val="65000"/>
                    <a:lumOff val="35000"/>
                  </a:schemeClr>
                </a:solidFill>
              </a:rPr>
              <a:t>http://</a:t>
            </a:r>
            <a:r>
              <a:rPr lang="en-US" sz="1050" dirty="0" err="1">
                <a:solidFill>
                  <a:schemeClr val="tx1">
                    <a:lumMod val="65000"/>
                    <a:lumOff val="35000"/>
                  </a:schemeClr>
                </a:solidFill>
              </a:rPr>
              <a:t>www.veracode.com</a:t>
            </a:r>
            <a:r>
              <a:rPr lang="en-US" sz="1050" dirty="0">
                <a:solidFill>
                  <a:schemeClr val="tx1">
                    <a:lumMod val="65000"/>
                    <a:lumOff val="35000"/>
                  </a:schemeClr>
                </a:solidFill>
              </a:rPr>
              <a:t>/sites/default/files/Resources/Whitepapers/how-vulnerabilities-get-into-software-</a:t>
            </a:r>
            <a:r>
              <a:rPr lang="en-US" sz="1050" dirty="0" err="1">
                <a:solidFill>
                  <a:schemeClr val="tx1">
                    <a:lumMod val="65000"/>
                    <a:lumOff val="35000"/>
                  </a:schemeClr>
                </a:solidFill>
              </a:rPr>
              <a:t>veracode.pdf</a:t>
            </a:r>
            <a:endParaRPr lang="en-US" sz="1050" dirty="0">
              <a:solidFill>
                <a:schemeClr val="tx1">
                  <a:lumMod val="65000"/>
                  <a:lumOff val="35000"/>
                </a:schemeClr>
              </a:solidFill>
            </a:endParaRPr>
          </a:p>
          <a:p>
            <a:pPr marL="514350" indent="-514350">
              <a:buFont typeface="+mj-lt"/>
              <a:buAutoNum type="arabicPeriod"/>
            </a:pPr>
            <a:r>
              <a:rPr lang="en-US" sz="1050" dirty="0">
                <a:solidFill>
                  <a:schemeClr val="tx1">
                    <a:lumMod val="65000"/>
                    <a:lumOff val="35000"/>
                  </a:schemeClr>
                </a:solidFill>
              </a:rPr>
              <a:t>https://</a:t>
            </a:r>
            <a:r>
              <a:rPr lang="en-US" sz="1050" dirty="0" err="1">
                <a:solidFill>
                  <a:schemeClr val="tx1">
                    <a:lumMod val="65000"/>
                    <a:lumOff val="35000"/>
                  </a:schemeClr>
                </a:solidFill>
              </a:rPr>
              <a:t>www.computerworld.com</a:t>
            </a:r>
            <a:r>
              <a:rPr lang="en-US" sz="1050" dirty="0">
                <a:solidFill>
                  <a:schemeClr val="tx1">
                    <a:lumMod val="65000"/>
                    <a:lumOff val="35000"/>
                  </a:schemeClr>
                </a:solidFill>
              </a:rPr>
              <a:t>/article/2910316/90-of-security-incidents-trace-back-to-pebkac-and-id10t-errors.html</a:t>
            </a:r>
          </a:p>
          <a:p>
            <a:pPr marL="514350" indent="-514350">
              <a:buFont typeface="+mj-lt"/>
              <a:buAutoNum type="arabicPeriod"/>
            </a:pPr>
            <a:r>
              <a:rPr lang="en-US" sz="1050" dirty="0">
                <a:solidFill>
                  <a:schemeClr val="tx1">
                    <a:lumMod val="65000"/>
                    <a:lumOff val="35000"/>
                  </a:schemeClr>
                </a:solidFill>
              </a:rPr>
              <a:t>https://</a:t>
            </a:r>
            <a:r>
              <a:rPr lang="en-US" sz="1050" dirty="0" err="1">
                <a:solidFill>
                  <a:schemeClr val="tx1">
                    <a:lumMod val="65000"/>
                    <a:lumOff val="35000"/>
                  </a:schemeClr>
                </a:solidFill>
              </a:rPr>
              <a:t>hbr.org</a:t>
            </a:r>
            <a:r>
              <a:rPr lang="en-US" sz="1050" dirty="0">
                <a:solidFill>
                  <a:schemeClr val="tx1">
                    <a:lumMod val="65000"/>
                    <a:lumOff val="35000"/>
                  </a:schemeClr>
                </a:solidFill>
              </a:rPr>
              <a:t>/2016/09/the-biggest-cybersecurity-threats-are-inside-your-company</a:t>
            </a:r>
          </a:p>
          <a:p>
            <a:pPr marL="514350" indent="-514350">
              <a:buFont typeface="+mj-lt"/>
              <a:buAutoNum type="arabicPeriod"/>
            </a:pPr>
            <a:endParaRPr lang="en-US" sz="1050" dirty="0"/>
          </a:p>
        </p:txBody>
      </p:sp>
      <p:pic>
        <p:nvPicPr>
          <p:cNvPr id="5" name="Picture 4"/>
          <p:cNvPicPr>
            <a:picLocks noChangeAspect="1"/>
          </p:cNvPicPr>
          <p:nvPr/>
        </p:nvPicPr>
        <p:blipFill>
          <a:blip r:embed="rId2"/>
          <a:stretch>
            <a:fillRect/>
          </a:stretch>
        </p:blipFill>
        <p:spPr>
          <a:xfrm>
            <a:off x="681566" y="1284457"/>
            <a:ext cx="2671233" cy="206308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3552419" y="1638688"/>
            <a:ext cx="5314163" cy="116742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1323879" y="3499668"/>
            <a:ext cx="6733309" cy="65091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09576" y="1089596"/>
            <a:ext cx="8924847" cy="3631763"/>
          </a:xfrm>
          <a:prstGeom prst="rect">
            <a:avLst/>
          </a:prstGeom>
          <a:solidFill>
            <a:schemeClr val="bg1"/>
          </a:solidFill>
        </p:spPr>
        <p:txBody>
          <a:bodyPr wrap="square" rtlCol="0">
            <a:spAutoFit/>
          </a:bodyPr>
          <a:lstStyle/>
          <a:p>
            <a:pPr algn="ctr"/>
            <a:r>
              <a:rPr lang="en-US" sz="11500" dirty="0">
                <a:solidFill>
                  <a:schemeClr val="accent2"/>
                </a:solidFill>
              </a:rPr>
              <a:t>Sophisticated Attackers!</a:t>
            </a:r>
          </a:p>
        </p:txBody>
      </p:sp>
      <p:sp>
        <p:nvSpPr>
          <p:cNvPr id="4" name="Slide Number Placeholder 3"/>
          <p:cNvSpPr>
            <a:spLocks noGrp="1"/>
          </p:cNvSpPr>
          <p:nvPr>
            <p:ph type="sldNum" sz="quarter" idx="12"/>
          </p:nvPr>
        </p:nvSpPr>
        <p:spPr/>
        <p:txBody>
          <a:bodyPr/>
          <a:lstStyle/>
          <a:p>
            <a:fld id="{DD4D8472-8361-8B45-86D6-6E7F4353E115}" type="slidenum">
              <a:rPr lang="en-US" smtClean="0"/>
              <a:t>9</a:t>
            </a:fld>
            <a:endParaRPr lang="en-US"/>
          </a:p>
        </p:txBody>
      </p:sp>
    </p:spTree>
    <p:extLst>
      <p:ext uri="{BB962C8B-B14F-4D97-AF65-F5344CB8AC3E}">
        <p14:creationId xmlns:p14="http://schemas.microsoft.com/office/powerpoint/2010/main" val="48088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style.rotation</p:attrName>
                                        </p:attrNameLst>
                                      </p:cBhvr>
                                      <p:tavLst>
                                        <p:tav tm="0">
                                          <p:val>
                                            <p:fltVal val="720"/>
                                          </p:val>
                                        </p:tav>
                                        <p:tav tm="100000">
                                          <p:val>
                                            <p:fltVal val="0"/>
                                          </p:val>
                                        </p:tav>
                                      </p:tavLst>
                                    </p:anim>
                                    <p:anim calcmode="lin" valueType="num">
                                      <p:cBhvr>
                                        <p:cTn id="9" dur="1000" fill="hold"/>
                                        <p:tgtEl>
                                          <p:spTgt spid="11"/>
                                        </p:tgtEl>
                                        <p:attrNameLst>
                                          <p:attrName>ppt_h</p:attrName>
                                        </p:attrNameLst>
                                      </p:cBhvr>
                                      <p:tavLst>
                                        <p:tav tm="0">
                                          <p:val>
                                            <p:fltVal val="0"/>
                                          </p:val>
                                        </p:tav>
                                        <p:tav tm="100000">
                                          <p:val>
                                            <p:strVal val="#ppt_h"/>
                                          </p:val>
                                        </p:tav>
                                      </p:tavLst>
                                    </p:anim>
                                    <p:anim calcmode="lin" valueType="num">
                                      <p:cBhvr>
                                        <p:cTn id="10" dur="1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26158</TotalTime>
  <Words>1317</Words>
  <Application>Microsoft Macintosh PowerPoint</Application>
  <PresentationFormat>On-screen Show (16:9)</PresentationFormat>
  <Paragraphs>260</Paragraphs>
  <Slides>37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Mangal</vt:lpstr>
      <vt:lpstr>Wingdings</vt:lpstr>
      <vt:lpstr>Office Theme</vt:lpstr>
      <vt:lpstr>That was Close!  Doing Science with Near Misses</vt:lpstr>
      <vt:lpstr>Key Takeaways</vt:lpstr>
      <vt:lpstr>Outline</vt:lpstr>
      <vt:lpstr>What science might mean*</vt:lpstr>
      <vt:lpstr>Discovering Acknowledging Errors  Distinguishes Science</vt:lpstr>
      <vt:lpstr>Hierarchies of Evidence</vt:lpstr>
      <vt:lpstr>Limits on Experiments</vt:lpstr>
      <vt:lpstr>The Knowledge Problem in Cyber</vt:lpstr>
      <vt:lpstr>What Causes Incidents?</vt:lpstr>
      <vt:lpstr>If we don’t know what fails,  how do we improve?</vt:lpstr>
      <vt:lpstr>Calls For An “NTSB For Cyber”</vt:lpstr>
      <vt:lpstr>What is the NTSB?</vt:lpstr>
      <vt:lpstr>Comparison</vt:lpstr>
      <vt:lpstr>Look To Other Aviation Programs?</vt:lpstr>
      <vt:lpstr>Near Misses</vt:lpstr>
      <vt:lpstr>If some controls fail,  maybe we can learn from that</vt:lpstr>
      <vt:lpstr>From “Safety in the operating theatre — a transition to systems based care”</vt:lpstr>
      <vt:lpstr>Near Misses Are Studied</vt:lpstr>
      <vt:lpstr>Near Misses May Show What Works</vt:lpstr>
      <vt:lpstr>Reward Reporting  of Cybersecurity Near-Misses   </vt:lpstr>
      <vt:lpstr>Paper Summary</vt:lpstr>
      <vt:lpstr>Steps to Take</vt:lpstr>
      <vt:lpstr>Scope Regulatory Specifics</vt:lpstr>
      <vt:lpstr>Define Accident/Incident</vt:lpstr>
      <vt:lpstr>Define accident (2)</vt:lpstr>
      <vt:lpstr>Experiment with Reporting</vt:lpstr>
      <vt:lpstr>Available Collateral</vt:lpstr>
      <vt:lpstr>Key Takeaways</vt:lpstr>
      <vt:lpstr>Please Help</vt:lpstr>
      <vt:lpstr>Thank you</vt:lpstr>
      <vt:lpstr>The Cyber Near Miss Experiment</vt:lpstr>
      <vt:lpstr>Details</vt:lpstr>
      <vt:lpstr>The Form: Narrative</vt:lpstr>
      <vt:lpstr>The Form: Questions we have</vt:lpstr>
      <vt:lpstr>The Form: Contact &amp; Acks</vt:lpstr>
      <vt:lpstr>The Promises</vt:lpstr>
      <vt:lpstr>Call to action</vt:lpstr>
    </vt:vector>
  </TitlesOfParts>
  <Manager/>
  <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Cyber Near Miss Experiment</dc:title>
  <dc:subject/>
  <dc:creator>Adam</dc:creator>
  <cp:keywords/>
  <dc:description/>
  <cp:lastModifiedBy>Adam S</cp:lastModifiedBy>
  <cp:revision>68</cp:revision>
  <dcterms:created xsi:type="dcterms:W3CDTF">2017-03-12T00:52:09Z</dcterms:created>
  <dcterms:modified xsi:type="dcterms:W3CDTF">2018-02-06T15:44:20Z</dcterms:modified>
  <cp:category/>
</cp:coreProperties>
</file>