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311" r:id="rId4"/>
    <p:sldId id="312" r:id="rId5"/>
    <p:sldId id="320" r:id="rId6"/>
    <p:sldId id="313" r:id="rId7"/>
    <p:sldId id="314" r:id="rId8"/>
    <p:sldId id="319" r:id="rId9"/>
    <p:sldId id="316" r:id="rId10"/>
    <p:sldId id="315" r:id="rId11"/>
    <p:sldId id="322" r:id="rId12"/>
    <p:sldId id="321" r:id="rId13"/>
    <p:sldId id="317" r:id="rId14"/>
    <p:sldId id="318" r:id="rId15"/>
    <p:sldId id="309" r:id="rId16"/>
    <p:sldId id="31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6327"/>
  </p:normalViewPr>
  <p:slideViewPr>
    <p:cSldViewPr snapToGrid="0">
      <p:cViewPr varScale="1">
        <p:scale>
          <a:sx n="69" d="100"/>
          <a:sy n="69" d="100"/>
        </p:scale>
        <p:origin x="21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D5B7F-9549-2B01-05E2-A34FB7AAD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51948-3C58-F439-DE99-4DE0E714C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0E9DD-D89F-1664-33EF-91CF98B19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B75C4-5EC8-0210-CA91-52928663B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C4E32-228F-E66B-5FF9-E79EE729C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8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BA0AF-E282-9932-157D-2F1EF513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59F7C-DC11-6972-029A-CE94F8EC0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6326C-D200-1931-7101-FA31E790D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D2EE8-DF2F-22D2-7BF1-9D20A508C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87BEB-4558-3C5D-0575-B45288D6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79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2D8BAB-E786-D443-9A74-DC0FCD5DF5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3F070C-1972-8616-D2BE-FAFF60F59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F834E-BA62-07BA-D54C-DD483E5E0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2BAE3-9256-0A5D-C03F-BF95FBD1B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252CD-672C-D2D7-E32F-9ED68B113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27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521209" y="365130"/>
            <a:ext cx="9096992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521212" y="1737363"/>
            <a:ext cx="11046171" cy="4439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95288" lvl="0" indent="-457189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6C66B4"/>
              </a:buClr>
              <a:buSzPts val="2800"/>
              <a:buFont typeface="Arial" panose="020B0604020202020204" pitchFamily="34" charset="0"/>
              <a:buChar char="•"/>
              <a:defRPr/>
            </a:lvl1pPr>
            <a:lvl2pPr marL="685783" lvl="1" indent="-28574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TR"/>
              <a:buChar char="–"/>
              <a:defRPr/>
            </a:lvl2pPr>
            <a:lvl3pPr marL="1028674" lvl="2" indent="-26669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EABAB"/>
              </a:buClr>
              <a:buSzPts val="20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057349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1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2"/>
          </p:nvPr>
        </p:nvSpPr>
        <p:spPr>
          <a:xfrm>
            <a:off x="521209" y="1208636"/>
            <a:ext cx="9096992" cy="31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91" lvl="0" indent="-171446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2300"/>
              <a:buNone/>
              <a:defRPr sz="1725" b="0" i="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028674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057349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1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416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E458A-E45D-89BD-C220-8059725A2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77C93-C1C0-0BD2-CCED-9B2A0D5E8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940C3-36DA-1674-DC39-3A92B5372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FCDFA-E6F2-DC75-FD17-0F603E013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FBF43-C90B-7B26-2A65-C646A6B5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3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D96B0-CE9D-3F71-29B9-A80CBC9D4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23EBD-AD01-B031-6710-8A05271B2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750C1-F196-0812-9516-624F9B46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13269-5F18-C520-9E08-3B9220FDF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76A16-FDFA-C385-3005-27AA5A07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4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A562A-CC03-45E1-E797-C3856A09E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FEB06-2680-D68A-4662-EBF4D2FEC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1F728-D27E-AED8-8286-04B514F6F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7D2BC-7426-55B4-B883-75822EE3C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7/18/24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1FE87-38D3-092A-B0AD-562359BBB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3DD5A-1DDC-16E3-2C1D-9858DC15B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1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690B-D3E2-2D04-9311-0A06B8151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3D45F-EB78-B8E8-30C5-CF7DC3B2B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20264-351E-833A-6268-0600626E1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B53390-BBA2-3BC1-66F0-C60EE0F40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F5C46D-118E-1B03-0C0F-891EA8476C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D8EA49-6EDD-E34D-5764-46FEA02ED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7/18/24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FF4CD4-79E0-0D25-EC1B-B3C95F1C5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11441D-45CF-ED44-C8CB-E3D71C4F0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0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5BB3B-F525-4BC5-90D8-985319018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A8397A-5B60-137F-BD48-02F31CF35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7/18/24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F2014A-9925-A19A-11D3-F34C6C66B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480BE-5EC2-6D55-9243-B433F618E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DEA0DD-C808-8941-727E-3A0DDE3DF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7/18/24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098EDF-3215-0627-0D1B-6A8408D2C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8D6AC-7D11-D3B5-83B2-1745A4E31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66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3C6B2-ED15-ABD8-B0F5-D136EDC8D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BCF91-54FF-5328-E834-BBD2D4B11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C1241-0109-5048-39A1-5549372D7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74958-FB61-3E1A-D847-D17ADFB46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7/18/24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5406B-2BD4-5179-4AFE-F8B435EA6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4C6E5-9E08-4EA7-B77F-F8D8BDB96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5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DC761-BE5F-FF8C-2A6A-E5A705DEF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78E241-5896-900A-420F-1679894399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37A884-87FB-A608-B307-5429366C9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951D8-710F-A799-45ED-F40BF4915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E6-484F-7241-B178-56AB1D19F584}" type="datetimeFigureOut">
              <a:rPr lang="en-US" smtClean="0"/>
              <a:t>7/18/24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FC3B5-D6F9-5737-A4D6-3D4F87E13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A0CDB-5C30-BE6D-68C3-7CA8A3421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8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886F2E-AE56-02E2-8004-278C30AC0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F2DA9-B1C0-30D6-956B-8C6B2A19D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CA5C4-1AA2-66ED-2C2B-EA59A62BAE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arabun" pitchFamily="2" charset="-34"/>
                <a:cs typeface="Sarabun" pitchFamily="2" charset="-34"/>
              </a:defRPr>
            </a:lvl1pPr>
          </a:lstStyle>
          <a:p>
            <a:fld id="{771D25E6-484F-7241-B178-56AB1D19F584}" type="datetimeFigureOut">
              <a:rPr lang="en-US" smtClean="0"/>
              <a:pPr/>
              <a:t>7/18/24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28D2B-BCC3-5B0C-09BC-897A158FD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arabun" pitchFamily="2" charset="-34"/>
                <a:cs typeface="Sarabun" pitchFamily="2" charset="-34"/>
              </a:defRPr>
            </a:lvl1pPr>
          </a:lstStyle>
          <a:p>
            <a:fld id="{0FEA92F5-D873-2F40-8829-655CC845A3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32BA2A-09A2-5EBA-1C2B-7D61374EAB3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534754" y="6403964"/>
            <a:ext cx="1122491" cy="26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0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arabun" pitchFamily="2" charset="-34"/>
          <a:ea typeface="+mj-ea"/>
          <a:cs typeface="Sarabun" pitchFamily="2" charset="-34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arabun" pitchFamily="2" charset="-34"/>
          <a:ea typeface="+mn-ea"/>
          <a:cs typeface="Sarabun" pitchFamily="2" charset="-34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arabun" pitchFamily="2" charset="-34"/>
          <a:ea typeface="+mn-ea"/>
          <a:cs typeface="Sarabun" pitchFamily="2" charset="-34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arabun" pitchFamily="2" charset="-34"/>
          <a:ea typeface="+mn-ea"/>
          <a:cs typeface="Sarabun" pitchFamily="2" charset="-34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rabun" pitchFamily="2" charset="-34"/>
          <a:ea typeface="+mn-ea"/>
          <a:cs typeface="Sarabun" pitchFamily="2" charset="-34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rabun" pitchFamily="2" charset="-34"/>
          <a:ea typeface="+mn-ea"/>
          <a:cs typeface="Sarabun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ybergreen.net/new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92736-53AA-6A93-5A4B-C8849F447A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Cyber Public Health</a:t>
            </a:r>
            <a:br>
              <a:rPr lang="en-US" dirty="0"/>
            </a:br>
            <a:r>
              <a:rPr lang="en-US" dirty="0"/>
              <a:t>and</a:t>
            </a:r>
            <a:br>
              <a:rPr lang="en-US" dirty="0"/>
            </a:br>
            <a:r>
              <a:rPr lang="en-US" dirty="0"/>
              <a:t>Cyber Hard Problems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6A8014-CA03-DF5E-E79D-26A7251C2F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Adam Shostack</a:t>
            </a:r>
          </a:p>
          <a:p>
            <a:r>
              <a:rPr lang="en-US" dirty="0"/>
              <a:t>National Academies Meeting</a:t>
            </a:r>
          </a:p>
          <a:p>
            <a:r>
              <a:rPr lang="en-US" dirty="0"/>
              <a:t>July </a:t>
            </a:r>
            <a:r>
              <a:rPr lang="en-US"/>
              <a:t>18 2024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2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2D985-3382-D3F2-4877-AE704F90C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problem: Harms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AFDD6-ACCE-9C0B-ACA9-203837C2D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Bullying, deepfake abuse</a:t>
            </a:r>
          </a:p>
          <a:p>
            <a:r>
              <a:rPr lang="en-US" dirty="0"/>
              <a:t>Impact on “Digital Activities of Daily Living”</a:t>
            </a:r>
          </a:p>
          <a:p>
            <a:r>
              <a:rPr lang="en-US" dirty="0"/>
              <a:t>What’s “death”?</a:t>
            </a:r>
          </a:p>
          <a:p>
            <a:pPr lvl="1"/>
            <a:r>
              <a:rPr lang="en-US" dirty="0"/>
              <a:t>A powered off phone in the closet?</a:t>
            </a:r>
          </a:p>
          <a:p>
            <a:pPr lvl="1"/>
            <a:r>
              <a:rPr lang="en-US" dirty="0"/>
              <a:t>A VM never pulled from </a:t>
            </a:r>
            <a:r>
              <a:rPr lang="en-US" dirty="0" err="1"/>
              <a:t>artifactory</a:t>
            </a:r>
            <a:r>
              <a:rPr lang="en-US" dirty="0"/>
              <a:t>?</a:t>
            </a:r>
          </a:p>
          <a:p>
            <a:r>
              <a:rPr lang="en-US" dirty="0"/>
              <a:t>How do we think about harms via </a:t>
            </a:r>
            <a:r>
              <a:rPr lang="en-US" dirty="0" err="1"/>
              <a:t>authN</a:t>
            </a:r>
            <a:r>
              <a:rPr lang="en-US" dirty="0"/>
              <a:t> chains?</a:t>
            </a:r>
          </a:p>
          <a:p>
            <a:pPr lvl="1"/>
            <a:r>
              <a:rPr lang="en-US" dirty="0"/>
              <a:t>Abuse of recovery mechanisms</a:t>
            </a:r>
          </a:p>
          <a:p>
            <a:pPr lvl="1"/>
            <a:r>
              <a:rPr lang="en-US" dirty="0"/>
              <a:t>Abuse of SSO/keychains/pw managers</a:t>
            </a:r>
          </a:p>
        </p:txBody>
      </p:sp>
    </p:spTree>
    <p:extLst>
      <p:ext uri="{BB962C8B-B14F-4D97-AF65-F5344CB8AC3E}">
        <p14:creationId xmlns:p14="http://schemas.microsoft.com/office/powerpoint/2010/main" val="3176250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3021-BA01-06F9-CE91-E2DC02DC2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“The List”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956EA-5647-D9ED-7E19-EF2218100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CPH offers a way to discover hard problems + assess solutions</a:t>
            </a:r>
          </a:p>
          <a:p>
            <a:r>
              <a:rPr lang="en-US" dirty="0"/>
              <a:t>It may be good to include both </a:t>
            </a:r>
          </a:p>
          <a:p>
            <a:pPr lvl="1"/>
            <a:r>
              <a:rPr lang="en-US" dirty="0"/>
              <a:t>One or more CPH questions (“How many deaths and what caused them”)</a:t>
            </a:r>
          </a:p>
          <a:p>
            <a:pPr lvl="1"/>
            <a:r>
              <a:rPr lang="en-US" dirty="0"/>
              <a:t>Further investigation/investment in CPH </a:t>
            </a:r>
            <a:r>
              <a:rPr lang="en-US"/>
              <a:t>to enable </a:t>
            </a:r>
            <a:r>
              <a:rPr lang="en-US" dirty="0"/>
              <a:t>future science</a:t>
            </a:r>
          </a:p>
        </p:txBody>
      </p:sp>
    </p:spTree>
    <p:extLst>
      <p:ext uri="{BB962C8B-B14F-4D97-AF65-F5344CB8AC3E}">
        <p14:creationId xmlns:p14="http://schemas.microsoft.com/office/powerpoint/2010/main" val="789482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12BF8-385C-6EB5-14A7-AE5CD5B9D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Backup:</a:t>
            </a:r>
            <a:br>
              <a:rPr lang="en-US" dirty="0"/>
            </a:br>
            <a:r>
              <a:rPr lang="en-US" dirty="0"/>
              <a:t>CPH ties to questions from Cormac’s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56491-21AB-6682-68F3-B1EF18780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“How do we find the questions to ask” (William </a:t>
            </a:r>
            <a:r>
              <a:rPr lang="en-US" dirty="0" err="1"/>
              <a:t>Scherlis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What are the leading causes of death?</a:t>
            </a:r>
          </a:p>
          <a:p>
            <a:pPr lvl="1"/>
            <a:r>
              <a:rPr lang="en-US" dirty="0"/>
              <a:t>Are our interventions working?</a:t>
            </a:r>
          </a:p>
          <a:p>
            <a:pPr lvl="1"/>
            <a:r>
              <a:rPr lang="en-US" dirty="0"/>
              <a:t>What tools from public health can we borrow? (belief models, activities of daily living, there are almost certainly more)</a:t>
            </a:r>
          </a:p>
          <a:p>
            <a:r>
              <a:rPr lang="en-US" dirty="0"/>
              <a:t>“What disciplines can we use” (Stefan Savage)</a:t>
            </a:r>
          </a:p>
        </p:txBody>
      </p:sp>
    </p:spTree>
    <p:extLst>
      <p:ext uri="{BB962C8B-B14F-4D97-AF65-F5344CB8AC3E}">
        <p14:creationId xmlns:p14="http://schemas.microsoft.com/office/powerpoint/2010/main" val="2185880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4FD35-134D-D352-ABFD-D5C0AABD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Interdisciplinary work (backup)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8AC15-A0DD-9CA7-8190-F640F4A30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Known hard problem</a:t>
            </a:r>
          </a:p>
          <a:p>
            <a:pPr lvl="1"/>
            <a:r>
              <a:rPr lang="en-US" dirty="0"/>
              <a:t>Hard to fund</a:t>
            </a:r>
          </a:p>
          <a:p>
            <a:pPr lvl="1"/>
            <a:r>
              <a:rPr lang="en-US" dirty="0"/>
              <a:t>Hard to find peer reviewers</a:t>
            </a:r>
          </a:p>
          <a:p>
            <a:pPr lvl="1"/>
            <a:r>
              <a:rPr lang="en-US" dirty="0"/>
              <a:t>Venues tend to be less prestigious</a:t>
            </a:r>
          </a:p>
          <a:p>
            <a:r>
              <a:rPr lang="en-US" dirty="0"/>
              <a:t>Not today’s focus – flagging known challenges</a:t>
            </a:r>
          </a:p>
        </p:txBody>
      </p:sp>
    </p:spTree>
    <p:extLst>
      <p:ext uri="{BB962C8B-B14F-4D97-AF65-F5344CB8AC3E}">
        <p14:creationId xmlns:p14="http://schemas.microsoft.com/office/powerpoint/2010/main" val="506728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01993-EE41-6A78-261E-5CBC95F23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 building (backup)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EB1B-7DFA-751D-ED05-00EDA9317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96600" cy="4351338"/>
          </a:xfrm>
        </p:spPr>
        <p:txBody>
          <a:bodyPr/>
          <a:lstStyle/>
          <a:p>
            <a:r>
              <a:rPr lang="en-US" dirty="0"/>
              <a:t>Data gathering, analysis and publication is powerful</a:t>
            </a:r>
          </a:p>
          <a:p>
            <a:r>
              <a:rPr lang="en-US" dirty="0"/>
              <a:t>Not controversy-free (“With covid”, HIV, suicide on death certs)</a:t>
            </a:r>
          </a:p>
          <a:p>
            <a:r>
              <a:rPr lang="en-US" dirty="0"/>
              <a:t>Public health leverages licensing</a:t>
            </a:r>
          </a:p>
          <a:p>
            <a:pPr lvl="1"/>
            <a:r>
              <a:rPr lang="en-US" dirty="0"/>
              <a:t>Doctors, labs, hospitals and more are licensed</a:t>
            </a:r>
          </a:p>
          <a:p>
            <a:pPr lvl="1"/>
            <a:r>
              <a:rPr lang="en-US" dirty="0"/>
              <a:t>Don’t report one of 20+ reportable diseases, gunshots? Lose your license.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408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F45E9-3747-71E4-B597-F62EA4F33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FFD4A-3706-E73A-48E8-21673D343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053267"/>
            <a:ext cx="12192000" cy="4439603"/>
          </a:xfrm>
        </p:spPr>
        <p:txBody>
          <a:bodyPr>
            <a:normAutofit/>
          </a:bodyPr>
          <a:lstStyle/>
          <a:p>
            <a:pPr marL="38099" indent="0" algn="ctr">
              <a:buNone/>
            </a:pPr>
            <a:r>
              <a:rPr lang="en-US" sz="9600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05AF59-7AFD-EBFB-10A4-03B5C14F452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56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F45E9-3747-71E4-B597-F62EA4F33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FFD4A-3706-E73A-48E8-21673D343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3686" y="2971800"/>
            <a:ext cx="8284627" cy="4439603"/>
          </a:xfrm>
        </p:spPr>
        <p:txBody>
          <a:bodyPr>
            <a:normAutofit/>
          </a:bodyPr>
          <a:lstStyle/>
          <a:p>
            <a:pPr marL="38099" indent="0">
              <a:buNone/>
            </a:pPr>
            <a:r>
              <a:rPr lang="en-US" sz="4000" dirty="0"/>
              <a:t>Questions?</a:t>
            </a:r>
          </a:p>
          <a:p>
            <a:pPr marL="38099" indent="0">
              <a:buNone/>
            </a:pPr>
            <a:r>
              <a:rPr lang="en-US" sz="4000" dirty="0"/>
              <a:t>Now or</a:t>
            </a:r>
          </a:p>
          <a:p>
            <a:pPr marL="38099" indent="0">
              <a:buNone/>
            </a:pPr>
            <a:r>
              <a:rPr lang="en-US" sz="4000" dirty="0" err="1"/>
              <a:t>adam@shostack.org</a:t>
            </a: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05AF59-7AFD-EBFB-10A4-03B5C14F452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51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8E1AB0-2CC0-328C-1A50-3AAD57815CC1}"/>
              </a:ext>
            </a:extLst>
          </p:cNvPr>
          <p:cNvSpPr/>
          <p:nvPr/>
        </p:nvSpPr>
        <p:spPr>
          <a:xfrm>
            <a:off x="4953000" y="6187944"/>
            <a:ext cx="2362200" cy="6700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C4FC708-EC18-2AE3-BE0B-D3AB9E0E01B9}"/>
              </a:ext>
            </a:extLst>
          </p:cNvPr>
          <p:cNvSpPr/>
          <p:nvPr/>
        </p:nvSpPr>
        <p:spPr>
          <a:xfrm>
            <a:off x="4648200" y="1189008"/>
            <a:ext cx="3352800" cy="5227572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46424-8FEA-8702-22E1-B7446DD85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376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About Adam </a:t>
            </a:r>
            <a:r>
              <a:rPr lang="en-US" dirty="0" err="1"/>
              <a:t>Shostack</a:t>
            </a:r>
            <a:endParaRPr lang="en-US" dirty="0"/>
          </a:p>
        </p:txBody>
      </p:sp>
      <p:pic>
        <p:nvPicPr>
          <p:cNvPr id="6" name="Google Shape;122;p9">
            <a:extLst>
              <a:ext uri="{FF2B5EF4-FFF2-40B4-BE49-F238E27FC236}">
                <a16:creationId xmlns:a16="http://schemas.microsoft.com/office/drawing/2014/main" id="{1CFFAB2C-9D05-6C09-0673-FE92468B90E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5833" t="5264" r="5864" b="5264"/>
          <a:stretch/>
        </p:blipFill>
        <p:spPr>
          <a:xfrm>
            <a:off x="5205292" y="1418561"/>
            <a:ext cx="2255827" cy="1236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7;p9">
            <a:extLst>
              <a:ext uri="{FF2B5EF4-FFF2-40B4-BE49-F238E27FC236}">
                <a16:creationId xmlns:a16="http://schemas.microsoft.com/office/drawing/2014/main" id="{7602BCFD-C3C0-374C-A25C-9D27977410A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653" t="2365" r="9579" b="-2364"/>
          <a:stretch/>
        </p:blipFill>
        <p:spPr>
          <a:xfrm>
            <a:off x="5017807" y="3013799"/>
            <a:ext cx="2630795" cy="15151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10" name="Google Shape;123;p9">
            <a:extLst>
              <a:ext uri="{FF2B5EF4-FFF2-40B4-BE49-F238E27FC236}">
                <a16:creationId xmlns:a16="http://schemas.microsoft.com/office/drawing/2014/main" id="{5BCBFBA3-4A60-8A1E-110B-156E62CF1E4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90338" y="2915756"/>
            <a:ext cx="3352800" cy="795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1;p9" descr="Image result for elevation of privilege cards">
            <a:extLst>
              <a:ext uri="{FF2B5EF4-FFF2-40B4-BE49-F238E27FC236}">
                <a16:creationId xmlns:a16="http://schemas.microsoft.com/office/drawing/2014/main" id="{80EAB70E-BD6E-96CC-50DA-65011A6B9B5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9906" y="3881646"/>
            <a:ext cx="1348520" cy="129458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15" name="Google Shape;120;p9">
            <a:extLst>
              <a:ext uri="{FF2B5EF4-FFF2-40B4-BE49-F238E27FC236}">
                <a16:creationId xmlns:a16="http://schemas.microsoft.com/office/drawing/2014/main" id="{EA068209-86BB-5646-7CD9-682486E1A96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64252" y="1499413"/>
            <a:ext cx="1973515" cy="2249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6;p9">
            <a:extLst>
              <a:ext uri="{FF2B5EF4-FFF2-40B4-BE49-F238E27FC236}">
                <a16:creationId xmlns:a16="http://schemas.microsoft.com/office/drawing/2014/main" id="{7D587934-BC17-E7A9-19CF-F51F1DB686E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28477" y="4212486"/>
            <a:ext cx="1973515" cy="124811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F0CC26-C937-20CE-E4D7-F9663442D4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906" y="1397395"/>
            <a:ext cx="1599973" cy="2249808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D601CB1A-9788-928A-1BDB-01708221F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4956839"/>
            <a:ext cx="14351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F290B3E2-4D24-5080-996C-A92109947B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5254" y="5791445"/>
            <a:ext cx="2616738" cy="585480"/>
          </a:xfrm>
          <a:prstGeom prst="rect">
            <a:avLst/>
          </a:prstGeom>
        </p:spPr>
      </p:pic>
      <p:sp>
        <p:nvSpPr>
          <p:cNvPr id="11" name="AutoShape 2" descr="CyberGreen">
            <a:extLst>
              <a:ext uri="{FF2B5EF4-FFF2-40B4-BE49-F238E27FC236}">
                <a16:creationId xmlns:a16="http://schemas.microsoft.com/office/drawing/2014/main" id="{1F5E02D4-C70E-9EE1-A1F9-BBA79E49D2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26A02B-1BE5-CC63-54F3-FE514C8CC8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4872" y="4236548"/>
            <a:ext cx="688093" cy="5847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825CDE7-61E0-7E81-39ED-1EAD08A1C475}"/>
              </a:ext>
            </a:extLst>
          </p:cNvPr>
          <p:cNvSpPr txBox="1"/>
          <p:nvPr/>
        </p:nvSpPr>
        <p:spPr>
          <a:xfrm>
            <a:off x="8926793" y="4174993"/>
            <a:ext cx="30219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Nunito" pitchFamily="2" charset="77"/>
              </a:rPr>
              <a:t>CyberGreen</a:t>
            </a:r>
            <a:endParaRPr lang="en-US" sz="3200" b="1" dirty="0"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3165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CBA0E-BCA8-35C8-BA4E-59741D567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E9D02-2049-8C52-9ED3-A40A0C5A6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483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Medicine: focused on individual patients</a:t>
            </a:r>
          </a:p>
          <a:p>
            <a:r>
              <a:rPr lang="en-US" dirty="0"/>
              <a:t>Public health: focused on the health of a population</a:t>
            </a:r>
          </a:p>
          <a:p>
            <a:r>
              <a:rPr lang="en-US" dirty="0"/>
              <a:t>Cybersecurity: focused on individual people/businesses</a:t>
            </a:r>
          </a:p>
          <a:p>
            <a:r>
              <a:rPr lang="en-US" dirty="0"/>
              <a:t>Cyber Public Health (CPH): focused on populations</a:t>
            </a:r>
          </a:p>
          <a:p>
            <a:r>
              <a:rPr lang="en-US" dirty="0"/>
              <a:t>(Short definitions for convenience)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C8234-AD3D-D2F3-FD0A-3DF294E24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94500" y="1825625"/>
            <a:ext cx="51816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Public health is </a:t>
            </a:r>
            <a:r>
              <a:rPr lang="en-US" b="1" dirty="0"/>
              <a:t>the science of protecting and improving the health of people and their communities</a:t>
            </a:r>
            <a:r>
              <a:rPr lang="en-US" dirty="0"/>
              <a:t>. This work is achieved by promoting healthy lifestyles, researching disease and injury prevention, and detecting, preventing and responding to infectious diseases. (CDC Foundation)</a:t>
            </a:r>
          </a:p>
        </p:txBody>
      </p:sp>
    </p:spTree>
    <p:extLst>
      <p:ext uri="{BB962C8B-B14F-4D97-AF65-F5344CB8AC3E}">
        <p14:creationId xmlns:p14="http://schemas.microsoft.com/office/powerpoint/2010/main" val="2881449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42F3AE8-97DB-7B55-5771-B33B25D7D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we already have this metaphor?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6110098-26BF-8A06-62FE-5C365F796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10900" cy="4351338"/>
          </a:xfrm>
        </p:spPr>
        <p:txBody>
          <a:bodyPr>
            <a:normAutofit/>
          </a:bodyPr>
          <a:lstStyle/>
          <a:p>
            <a:r>
              <a:rPr lang="en-US" dirty="0"/>
              <a:t>Yes (computer viruses, cyber hygiene,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Going beyond the NTSB metaphor led to Cyber Safety Review Board</a:t>
            </a:r>
          </a:p>
          <a:p>
            <a:pPr lvl="1"/>
            <a:r>
              <a:rPr lang="en-US" dirty="0"/>
              <a:t>Idea first formalized </a:t>
            </a:r>
            <a:r>
              <a:rPr lang="en-US" i="1" dirty="0"/>
              <a:t>Computers at Risk</a:t>
            </a:r>
            <a:r>
              <a:rPr lang="en-US" dirty="0"/>
              <a:t> (NRC, 1991)</a:t>
            </a:r>
          </a:p>
          <a:p>
            <a:pPr lvl="1"/>
            <a:r>
              <a:rPr lang="en-US" i="1" dirty="0"/>
              <a:t>Learning from Cyber Incidents: Adapting Aviation Safety Models to Cybersecurity </a:t>
            </a:r>
            <a:r>
              <a:rPr lang="en-US" dirty="0"/>
              <a:t>(Knake, Shostack, Wheeler, 2021) </a:t>
            </a:r>
          </a:p>
          <a:p>
            <a:pPr lvl="1"/>
            <a:r>
              <a:rPr lang="en-US" dirty="0"/>
              <a:t>Executive Order 14028, Improving the Nation's Cybersecurity, 2021</a:t>
            </a:r>
          </a:p>
          <a:p>
            <a:r>
              <a:rPr lang="en-US" dirty="0"/>
              <a:t>Inaugural Workshop On Cyber Public Health</a:t>
            </a:r>
          </a:p>
          <a:p>
            <a:pPr lvl="1"/>
            <a:r>
              <a:rPr lang="en-US" dirty="0"/>
              <a:t>Held in Jan, workshop report at </a:t>
            </a:r>
            <a:r>
              <a:rPr lang="en-US" dirty="0">
                <a:hlinkClick r:id="rId2"/>
              </a:rPr>
              <a:t>https://cybergreen.net/news/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36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23402-0FE8-B994-BB4E-750427AF4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Problem for “The List”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00B6C-6C06-E0FE-70D6-F0BB0A3B6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Defining and measuring the expected lifetimes of a population, and quantifying the factors that lead to “deaths.”</a:t>
            </a:r>
          </a:p>
          <a:p>
            <a:r>
              <a:rPr lang="en-US" dirty="0"/>
              <a:t>The population might be:</a:t>
            </a:r>
          </a:p>
          <a:p>
            <a:pPr lvl="1"/>
            <a:r>
              <a:rPr lang="en-US" dirty="0"/>
              <a:t>The US Census Bureau</a:t>
            </a:r>
          </a:p>
          <a:p>
            <a:pPr lvl="1"/>
            <a:r>
              <a:rPr lang="en-US" dirty="0"/>
              <a:t>The Federal Government</a:t>
            </a:r>
          </a:p>
          <a:p>
            <a:pPr lvl="1"/>
            <a:r>
              <a:rPr lang="en-US" dirty="0"/>
              <a:t>The US Critical Infrastructure Sectors</a:t>
            </a:r>
          </a:p>
          <a:p>
            <a:pPr lvl="1"/>
            <a:r>
              <a:rPr lang="en-US" dirty="0"/>
              <a:t>Americans living under the poverty line</a:t>
            </a:r>
          </a:p>
          <a:p>
            <a:r>
              <a:rPr lang="en-US" dirty="0"/>
              <a:t>Quantifying the factors includes what happens, and to what fraction of the population</a:t>
            </a:r>
          </a:p>
        </p:txBody>
      </p:sp>
    </p:spTree>
    <p:extLst>
      <p:ext uri="{BB962C8B-B14F-4D97-AF65-F5344CB8AC3E}">
        <p14:creationId xmlns:p14="http://schemas.microsoft.com/office/powerpoint/2010/main" val="4209801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2F9CF-E34B-B9E8-DF36-5D702603F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CPH has two subproblems, both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8F272-3411-6320-80D0-97CC8C3BC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CPH involves hard science</a:t>
            </a:r>
          </a:p>
          <a:p>
            <a:pPr lvl="1"/>
            <a:r>
              <a:rPr lang="en-US" dirty="0"/>
              <a:t>Ontologies for populations, vectors, harms (next slides)</a:t>
            </a:r>
          </a:p>
          <a:p>
            <a:pPr lvl="1"/>
            <a:r>
              <a:rPr lang="en-US" dirty="0"/>
              <a:t>Interdisciplinary work is hard to fund, do, publish</a:t>
            </a:r>
          </a:p>
          <a:p>
            <a:r>
              <a:rPr lang="en-US" dirty="0"/>
              <a:t>A Bureau of Cyber Public Health will help future cyber hard problems work</a:t>
            </a:r>
          </a:p>
          <a:p>
            <a:pPr lvl="1"/>
            <a:r>
              <a:rPr lang="en-US" dirty="0"/>
              <a:t>Many PH institutions from city public health depts to NIH, CDC, WHO</a:t>
            </a:r>
          </a:p>
          <a:p>
            <a:pPr lvl="1"/>
            <a:r>
              <a:rPr lang="en-US" dirty="0"/>
              <a:t>Detect, quantify hard problems which are causing cyber harm</a:t>
            </a:r>
          </a:p>
          <a:p>
            <a:pPr lvl="1"/>
            <a:r>
              <a:rPr lang="en-US" dirty="0"/>
              <a:t>Enable evaluating cyber interventions at scale</a:t>
            </a:r>
          </a:p>
          <a:p>
            <a:pPr lvl="1"/>
            <a:r>
              <a:rPr lang="en-US" dirty="0"/>
              <a:t>Help answer (for example) Jay Healey’s “Are we winning”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997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2D985-3382-D3F2-4877-AE704F90C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problem: Measuring population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AFDD6-ACCE-9C0B-ACA9-203837C2D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Physical devices are countable (Computers, phones, IoT)</a:t>
            </a:r>
          </a:p>
          <a:p>
            <a:pPr lvl="1"/>
            <a:r>
              <a:rPr lang="en-US" dirty="0"/>
              <a:t>Not every device is sold, powered on</a:t>
            </a:r>
          </a:p>
          <a:p>
            <a:pPr lvl="1"/>
            <a:r>
              <a:rPr lang="en-US" dirty="0"/>
              <a:t>Lifetimes are hard to estimate</a:t>
            </a:r>
          </a:p>
          <a:p>
            <a:r>
              <a:rPr lang="en-US" dirty="0"/>
              <a:t>Microsoft doesn’t know how many Windows machines there are</a:t>
            </a:r>
          </a:p>
          <a:p>
            <a:pPr lvl="1"/>
            <a:r>
              <a:rPr lang="en-US" dirty="0"/>
              <a:t>(At least while I worked there)</a:t>
            </a:r>
          </a:p>
          <a:p>
            <a:pPr lvl="1"/>
            <a:r>
              <a:rPr lang="en-US" dirty="0"/>
              <a:t>Licenses sold? — not all are turned on</a:t>
            </a:r>
          </a:p>
          <a:p>
            <a:pPr lvl="1"/>
            <a:r>
              <a:rPr lang="en-US" dirty="0"/>
              <a:t>Windows Update? A subset of home machines, businesses use other tools</a:t>
            </a:r>
          </a:p>
          <a:p>
            <a:r>
              <a:rPr lang="en-US" dirty="0"/>
              <a:t>Virtual machines are complicated</a:t>
            </a:r>
          </a:p>
        </p:txBody>
      </p:sp>
    </p:spTree>
    <p:extLst>
      <p:ext uri="{BB962C8B-B14F-4D97-AF65-F5344CB8AC3E}">
        <p14:creationId xmlns:p14="http://schemas.microsoft.com/office/powerpoint/2010/main" val="1072115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2D985-3382-D3F2-4877-AE704F90C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problem: Measuring population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AFDD6-ACCE-9C0B-ACA9-203837C2D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Accounts are an important population measure</a:t>
            </a:r>
          </a:p>
          <a:p>
            <a:pPr lvl="1"/>
            <a:r>
              <a:rPr lang="en-US" dirty="0"/>
              <a:t>Right way(s) to count are less obvious</a:t>
            </a:r>
          </a:p>
          <a:p>
            <a:pPr lvl="1"/>
            <a:r>
              <a:rPr lang="en-US" dirty="0"/>
              <a:t>My work accounts include @</a:t>
            </a:r>
            <a:r>
              <a:rPr lang="en-US" dirty="0" err="1"/>
              <a:t>uw.edu</a:t>
            </a:r>
            <a:r>
              <a:rPr lang="en-US" dirty="0"/>
              <a:t>, @</a:t>
            </a:r>
            <a:r>
              <a:rPr lang="en-US" dirty="0" err="1"/>
              <a:t>cybergreen.net</a:t>
            </a:r>
            <a:r>
              <a:rPr lang="en-US" dirty="0"/>
              <a:t> (both Google) and @</a:t>
            </a:r>
            <a:r>
              <a:rPr lang="en-US" dirty="0" err="1"/>
              <a:t>Shostack.org</a:t>
            </a:r>
            <a:r>
              <a:rPr lang="en-US" dirty="0"/>
              <a:t> (independent)</a:t>
            </a:r>
          </a:p>
          <a:p>
            <a:pPr lvl="1"/>
            <a:r>
              <a:rPr lang="en-US" dirty="0"/>
              <a:t>Lots of inter-relationships: federation, login with Google/MS/Apple/</a:t>
            </a:r>
            <a:r>
              <a:rPr lang="en-US" dirty="0" err="1"/>
              <a:t>etc</a:t>
            </a:r>
            <a:r>
              <a:rPr lang="en-US" dirty="0"/>
              <a:t>, backup/”multi-factor” </a:t>
            </a:r>
            <a:r>
              <a:rPr lang="en-US" dirty="0" err="1"/>
              <a:t>authN</a:t>
            </a:r>
            <a:endParaRPr lang="en-US" dirty="0"/>
          </a:p>
          <a:p>
            <a:r>
              <a:rPr lang="en-US" dirty="0"/>
              <a:t>Harms are complex</a:t>
            </a:r>
          </a:p>
          <a:p>
            <a:pPr lvl="1"/>
            <a:r>
              <a:rPr lang="en-US" dirty="0"/>
              <a:t>Data like email history, photos irreversibly disclosed</a:t>
            </a:r>
          </a:p>
          <a:p>
            <a:pPr lvl="1"/>
            <a:r>
              <a:rPr lang="en-US" dirty="0"/>
              <a:t>Ongoing access can be remediated</a:t>
            </a:r>
          </a:p>
        </p:txBody>
      </p:sp>
    </p:spTree>
    <p:extLst>
      <p:ext uri="{BB962C8B-B14F-4D97-AF65-F5344CB8AC3E}">
        <p14:creationId xmlns:p14="http://schemas.microsoft.com/office/powerpoint/2010/main" val="2573041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2D985-3382-D3F2-4877-AE704F90C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problem: 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AFDD6-ACCE-9C0B-ACA9-203837C2D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Vectors includes “root cause”, contributing factors,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Vectors are hidden/unknown, reasons include:</a:t>
            </a:r>
          </a:p>
          <a:p>
            <a:pPr lvl="1"/>
            <a:r>
              <a:rPr lang="en-US" dirty="0"/>
              <a:t>Long “dwell times”</a:t>
            </a:r>
          </a:p>
          <a:p>
            <a:pPr lvl="1"/>
            <a:r>
              <a:rPr lang="en-US" dirty="0"/>
              <a:t>No biz incentive to see what happened</a:t>
            </a:r>
          </a:p>
          <a:p>
            <a:pPr lvl="1"/>
            <a:r>
              <a:rPr lang="en-US" dirty="0"/>
              <a:t>Lawyers will tell you to not look, analyze, report</a:t>
            </a:r>
          </a:p>
          <a:p>
            <a:r>
              <a:rPr lang="en-US" dirty="0"/>
              <a:t>Descriptions are fuzzy</a:t>
            </a:r>
          </a:p>
          <a:p>
            <a:pPr lvl="1"/>
            <a:r>
              <a:rPr lang="en-US" dirty="0"/>
              <a:t>Phishing means both cred theft, messages carrying docs with exploits</a:t>
            </a:r>
          </a:p>
          <a:p>
            <a:pPr lvl="1"/>
            <a:r>
              <a:rPr lang="en-US" dirty="0"/>
              <a:t>Do we count “docs with exploits” as human-error root cause?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49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-2023-very-subtle.potx" id="{7B594590-D735-8844-B29C-F0296C5C969F}" vid="{69292665-D335-3847-A33A-30ED1FF32AC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1902</TotalTime>
  <Words>855</Words>
  <Application>Microsoft Macintosh PowerPoint</Application>
  <PresentationFormat>Widescreen</PresentationFormat>
  <Paragraphs>101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NTR</vt:lpstr>
      <vt:lpstr>Arial</vt:lpstr>
      <vt:lpstr>Calibri</vt:lpstr>
      <vt:lpstr>Century Gothic</vt:lpstr>
      <vt:lpstr>Nunito</vt:lpstr>
      <vt:lpstr>Sarabun</vt:lpstr>
      <vt:lpstr>Office Theme</vt:lpstr>
      <vt:lpstr>Cyber Public Health and Cyber Hard Problems </vt:lpstr>
      <vt:lpstr>About Adam Shostack</vt:lpstr>
      <vt:lpstr>Terminology</vt:lpstr>
      <vt:lpstr>Don’t we already have this metaphor?</vt:lpstr>
      <vt:lpstr>Hard Problem for “The List”</vt:lpstr>
      <vt:lpstr>CPH has two subproblems, both important</vt:lpstr>
      <vt:lpstr>Hard problem: Measuring population (1/2)</vt:lpstr>
      <vt:lpstr>Hard problem: Measuring population (2/2)</vt:lpstr>
      <vt:lpstr>Hard problem: Vectors</vt:lpstr>
      <vt:lpstr>Hard problem: Harms</vt:lpstr>
      <vt:lpstr>Beyond “The List”</vt:lpstr>
      <vt:lpstr>Backup: CPH ties to questions from Cormac’s session</vt:lpstr>
      <vt:lpstr>Interdisciplinary work (backup)</vt:lpstr>
      <vt:lpstr>Institution building (backup)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Public Health and Cyber Hard Problems </dc:title>
  <dc:creator>Adam Shostack</dc:creator>
  <cp:lastModifiedBy>Adam Shostack</cp:lastModifiedBy>
  <cp:revision>11</cp:revision>
  <dcterms:created xsi:type="dcterms:W3CDTF">2024-07-16T15:45:04Z</dcterms:created>
  <dcterms:modified xsi:type="dcterms:W3CDTF">2024-07-18T18:21:07Z</dcterms:modified>
</cp:coreProperties>
</file>