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61" r:id="rId3"/>
    <p:sldId id="262" r:id="rId4"/>
    <p:sldId id="311" r:id="rId5"/>
    <p:sldId id="312" r:id="rId6"/>
    <p:sldId id="313" r:id="rId7"/>
    <p:sldId id="317" r:id="rId8"/>
    <p:sldId id="314" r:id="rId9"/>
    <p:sldId id="318" r:id="rId10"/>
    <p:sldId id="337" r:id="rId11"/>
    <p:sldId id="315" r:id="rId12"/>
    <p:sldId id="320" r:id="rId13"/>
    <p:sldId id="321" r:id="rId14"/>
    <p:sldId id="322" r:id="rId15"/>
    <p:sldId id="324" r:id="rId16"/>
    <p:sldId id="323" r:id="rId17"/>
    <p:sldId id="325" r:id="rId18"/>
    <p:sldId id="319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9" r:id="rId28"/>
    <p:sldId id="335" r:id="rId29"/>
    <p:sldId id="336" r:id="rId30"/>
    <p:sldId id="338" r:id="rId31"/>
    <p:sldId id="341" r:id="rId32"/>
    <p:sldId id="340" r:id="rId33"/>
    <p:sldId id="309" r:id="rId34"/>
    <p:sldId id="310" r:id="rId35"/>
  </p:sldIdLst>
  <p:sldSz cx="12192000" cy="6858000"/>
  <p:notesSz cx="6858000" cy="9144000"/>
  <p:embeddedFontLs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Overpass" panose="020B0503020203020203" pitchFamily="34" charset="0"/>
      <p:regular r:id="rId41"/>
      <p:bold r:id="rId42"/>
      <p:italic r:id="rId43"/>
      <p:boldItalic r:id="rId44"/>
    </p:embeddedFont>
    <p:embeddedFont>
      <p:font typeface="Sarabun" pitchFamily="2" charset="-34"/>
      <p:regular r:id="rId45"/>
      <p:bold r:id="rId46"/>
      <p:italic r:id="rId47"/>
      <p:boldItalic r:id="rId48"/>
    </p:embeddedFont>
    <p:embeddedFont>
      <p:font typeface="Sarabun Light" pitchFamily="2" charset="-34"/>
      <p:regular r:id="rId49"/>
      <p: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0551"/>
  </p:normalViewPr>
  <p:slideViewPr>
    <p:cSldViewPr snapToGrid="0">
      <p:cViewPr varScale="1">
        <p:scale>
          <a:sx n="63" d="100"/>
          <a:sy n="63" d="100"/>
        </p:scale>
        <p:origin x="21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528A0-F204-3847-9729-4D881D38C79C}" type="datetimeFigureOut">
              <a:rPr lang="en-US" smtClean="0"/>
              <a:t>5/22/25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7BF94-8425-DC42-9529-7948EBDC7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0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b4b9f98a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3b4b9f98a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Version of May 23: Latest addition, OWASP </a:t>
            </a:r>
            <a:r>
              <a:rPr lang="en-US"/>
              <a:t>TM Library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7BF94-8425-DC42-9529-7948EBDC74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51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7BF94-8425-DC42-9529-7948EBDC74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2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7BF94-8425-DC42-9529-7948EBDC74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8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7BF94-8425-DC42-9529-7948EBDC74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66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7BF94-8425-DC42-9529-7948EBDC74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55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7BF94-8425-DC42-9529-7948EBDC74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96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7BF94-8425-DC42-9529-7948EBDC74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62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7BF94-8425-DC42-9529-7948EBDC746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3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5B7F-9549-2B01-05E2-A34FB7AAD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Sarabun" pitchFamily="2" charset="-34"/>
                <a:cs typeface="Sarabun" pitchFamily="2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51948-3C58-F439-DE99-4DE0E714C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Sarabun" pitchFamily="2" charset="-34"/>
                <a:cs typeface="Sarabun" pitchFamily="2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0E9DD-D89F-1664-33EF-91CF98B1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771D25E6-484F-7241-B178-56AB1D19F584}" type="datetimeFigureOut">
              <a:rPr lang="en-US" smtClean="0"/>
              <a:pPr/>
              <a:t>5/22/25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C4E32-228F-E66B-5FF9-E79EE729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8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A0AF-E282-9932-157D-2F1EF513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59F7C-DC11-6972-029A-CE94F8EC0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  <a:lvl2pPr>
              <a:defRPr b="0" i="0">
                <a:latin typeface="Sarabun" pitchFamily="2" charset="-34"/>
                <a:cs typeface="Sarabun" pitchFamily="2" charset="-34"/>
              </a:defRPr>
            </a:lvl2pPr>
            <a:lvl3pPr>
              <a:defRPr b="0" i="0">
                <a:latin typeface="Sarabun" pitchFamily="2" charset="-34"/>
                <a:cs typeface="Sarabun" pitchFamily="2" charset="-34"/>
              </a:defRPr>
            </a:lvl3pPr>
            <a:lvl4pPr>
              <a:defRPr b="0" i="0">
                <a:latin typeface="Sarabun" pitchFamily="2" charset="-34"/>
                <a:cs typeface="Sarabun" pitchFamily="2" charset="-34"/>
              </a:defRPr>
            </a:lvl4pPr>
            <a:lvl5pPr>
              <a:defRPr b="0" i="0">
                <a:latin typeface="Sarabun" pitchFamily="2" charset="-34"/>
                <a:cs typeface="Sarabun" pitchFamily="2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6326C-D200-1931-7101-FA31E790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771D25E6-484F-7241-B178-56AB1D19F584}" type="datetimeFigureOut">
              <a:rPr lang="en-US" smtClean="0"/>
              <a:pPr/>
              <a:t>5/22/25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D2EE8-DF2F-22D2-7BF1-9D20A508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87BEB-4558-3C5D-0575-B45288D6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7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D8BAB-E786-D443-9A74-DC0FCD5DF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F070C-1972-8616-D2BE-FAFF60F59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  <a:lvl2pPr>
              <a:defRPr b="0" i="0">
                <a:latin typeface="Sarabun" pitchFamily="2" charset="-34"/>
                <a:cs typeface="Sarabun" pitchFamily="2" charset="-34"/>
              </a:defRPr>
            </a:lvl2pPr>
            <a:lvl3pPr>
              <a:defRPr b="0" i="0">
                <a:latin typeface="Sarabun" pitchFamily="2" charset="-34"/>
                <a:cs typeface="Sarabun" pitchFamily="2" charset="-34"/>
              </a:defRPr>
            </a:lvl3pPr>
            <a:lvl4pPr>
              <a:defRPr b="0" i="0">
                <a:latin typeface="Sarabun" pitchFamily="2" charset="-34"/>
                <a:cs typeface="Sarabun" pitchFamily="2" charset="-34"/>
              </a:defRPr>
            </a:lvl4pPr>
            <a:lvl5pPr>
              <a:defRPr b="0" i="0">
                <a:latin typeface="Sarabun" pitchFamily="2" charset="-34"/>
                <a:cs typeface="Sarabun" pitchFamily="2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F834E-BA62-07BA-D54C-DD483E5E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771D25E6-484F-7241-B178-56AB1D19F584}" type="datetimeFigureOut">
              <a:rPr lang="en-US" smtClean="0"/>
              <a:pPr/>
              <a:t>5/22/25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BAE3-9256-0A5D-C03F-BF95FBD1B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252CD-672C-D2D7-E32F-9ED68B11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27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521209" y="365130"/>
            <a:ext cx="9096992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0" i="0">
                <a:latin typeface="Sarabun" pitchFamily="2" charset="-34"/>
                <a:cs typeface="Sarabun" pitchFamily="2" charset="-34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521212" y="1737363"/>
            <a:ext cx="11046171" cy="443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5288" lvl="0" indent="-457189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6C66B4"/>
              </a:buClr>
              <a:buSzPts val="2800"/>
              <a:buFont typeface="Arial" panose="020B0604020202020204" pitchFamily="34" charset="0"/>
              <a:buChar char="•"/>
              <a:defRPr b="0" i="0">
                <a:latin typeface="Sarabun" pitchFamily="2" charset="-34"/>
                <a:cs typeface="Sarabun" pitchFamily="2" charset="-34"/>
              </a:defRPr>
            </a:lvl1pPr>
            <a:lvl2pPr marL="685783" lvl="1" indent="-285744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TR"/>
              <a:buChar char="–"/>
              <a:defRPr/>
            </a:lvl2pPr>
            <a:lvl3pPr marL="1028674" lvl="2" indent="-26669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EABAB"/>
              </a:buClr>
              <a:buSzPts val="20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2"/>
          </p:nvPr>
        </p:nvSpPr>
        <p:spPr>
          <a:xfrm>
            <a:off x="521209" y="1208636"/>
            <a:ext cx="9096992" cy="31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1" lvl="0" indent="-171446" algn="l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SzPts val="2300"/>
              <a:buNone/>
              <a:defRPr sz="1725" b="0" i="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028674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349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1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161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+ Subtitle - Low (Dark)">
  <p:cSld name="Blank + Subtitle - Low (Dark)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1C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Sarabun" pitchFamily="2" charset="-34"/>
              <a:ea typeface="Libre Franklin"/>
              <a:cs typeface="Sarabun" pitchFamily="2" charset="-34"/>
              <a:sym typeface="Libre Franklin"/>
            </a:endParaRPr>
          </a:p>
        </p:txBody>
      </p:sp>
      <p:sp>
        <p:nvSpPr>
          <p:cNvPr id="64" name="Google Shape;64;p11"/>
          <p:cNvSpPr txBox="1">
            <a:spLocks noGrp="1"/>
          </p:cNvSpPr>
          <p:nvPr>
            <p:ph type="ctrTitle"/>
          </p:nvPr>
        </p:nvSpPr>
        <p:spPr>
          <a:xfrm>
            <a:off x="1059255" y="1924010"/>
            <a:ext cx="10487479" cy="30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verpass"/>
              <a:buNone/>
              <a:defRPr sz="2400" b="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1059255" y="2424389"/>
            <a:ext cx="5666615" cy="24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 i="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66" name="Google Shape;6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800471">
            <a:off x="7782515" y="-2475685"/>
            <a:ext cx="7772402" cy="6276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1" title="TMC logo update (RGB) Dar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0625" y="860166"/>
            <a:ext cx="2191657" cy="577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82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458A-E45D-89BD-C220-8059725A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7C93-C1C0-0BD2-CCED-9B2A0D5E8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  <a:lvl2pPr>
              <a:defRPr b="0" i="0">
                <a:latin typeface="Sarabun" pitchFamily="2" charset="-34"/>
                <a:cs typeface="Sarabun" pitchFamily="2" charset="-34"/>
              </a:defRPr>
            </a:lvl2pPr>
            <a:lvl3pPr>
              <a:defRPr b="0" i="0">
                <a:latin typeface="Sarabun" pitchFamily="2" charset="-34"/>
                <a:cs typeface="Sarabun" pitchFamily="2" charset="-34"/>
              </a:defRPr>
            </a:lvl3pPr>
            <a:lvl4pPr>
              <a:defRPr b="0" i="0">
                <a:latin typeface="Sarabun" pitchFamily="2" charset="-34"/>
                <a:cs typeface="Sarabun" pitchFamily="2" charset="-34"/>
              </a:defRPr>
            </a:lvl4pPr>
            <a:lvl5pPr>
              <a:defRPr b="0" i="0">
                <a:latin typeface="Sarabun" pitchFamily="2" charset="-34"/>
                <a:cs typeface="Sarabun" pitchFamily="2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940C3-36DA-1674-DC39-3A92B537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771D25E6-484F-7241-B178-56AB1D19F584}" type="datetimeFigureOut">
              <a:rPr lang="en-US" smtClean="0"/>
              <a:pPr/>
              <a:t>5/22/25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FBF43-C90B-7B26-2A65-C646A6B5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oogle Shape;36;p6">
            <a:extLst>
              <a:ext uri="{FF2B5EF4-FFF2-40B4-BE49-F238E27FC236}">
                <a16:creationId xmlns:a16="http://schemas.microsoft.com/office/drawing/2014/main" id="{EB1F6DBA-1D14-C680-7D40-B37402C888C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800471">
            <a:off x="7578778" y="-2974865"/>
            <a:ext cx="7961325" cy="705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7;p6" title="TMC logo update (RGB) light.png">
            <a:extLst>
              <a:ext uri="{FF2B5EF4-FFF2-40B4-BE49-F238E27FC236}">
                <a16:creationId xmlns:a16="http://schemas.microsoft.com/office/drawing/2014/main" id="{AFBB99FD-E37E-2E6D-1690-F1012F977201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824" y="6197816"/>
            <a:ext cx="2190351" cy="578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03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96B0-CE9D-3F71-29B9-A80CBC9D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Sarabun" pitchFamily="2" charset="-34"/>
                <a:cs typeface="Sarabun" pitchFamily="2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23EBD-AD01-B031-6710-8A05271B2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Sarabun" pitchFamily="2" charset="-34"/>
                <a:cs typeface="Sarabun" pitchFamily="2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750C1-F196-0812-9516-624F9B46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771D25E6-484F-7241-B178-56AB1D19F584}" type="datetimeFigureOut">
              <a:rPr lang="en-US" smtClean="0"/>
              <a:pPr/>
              <a:t>5/22/25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76A16-FDFA-C385-3005-27AA5A07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A562A-CC03-45E1-E797-C3856A09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EB06-2680-D68A-4662-EBF4D2FEC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  <a:lvl2pPr>
              <a:defRPr b="0" i="0">
                <a:latin typeface="Sarabun" pitchFamily="2" charset="-34"/>
                <a:cs typeface="Sarabun" pitchFamily="2" charset="-34"/>
              </a:defRPr>
            </a:lvl2pPr>
            <a:lvl3pPr>
              <a:defRPr b="0" i="0">
                <a:latin typeface="Sarabun" pitchFamily="2" charset="-34"/>
                <a:cs typeface="Sarabun" pitchFamily="2" charset="-34"/>
              </a:defRPr>
            </a:lvl3pPr>
            <a:lvl4pPr>
              <a:defRPr b="0" i="0">
                <a:latin typeface="Sarabun" pitchFamily="2" charset="-34"/>
                <a:cs typeface="Sarabun" pitchFamily="2" charset="-34"/>
              </a:defRPr>
            </a:lvl4pPr>
            <a:lvl5pPr>
              <a:defRPr b="0" i="0">
                <a:latin typeface="Sarabun" pitchFamily="2" charset="-34"/>
                <a:cs typeface="Sarabun" pitchFamily="2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1F728-D27E-AED8-8286-04B514F6F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  <a:lvl2pPr>
              <a:defRPr b="0" i="0">
                <a:latin typeface="Sarabun" pitchFamily="2" charset="-34"/>
                <a:cs typeface="Sarabun" pitchFamily="2" charset="-34"/>
              </a:defRPr>
            </a:lvl2pPr>
            <a:lvl3pPr>
              <a:defRPr b="0" i="0">
                <a:latin typeface="Sarabun" pitchFamily="2" charset="-34"/>
                <a:cs typeface="Sarabun" pitchFamily="2" charset="-34"/>
              </a:defRPr>
            </a:lvl3pPr>
            <a:lvl4pPr>
              <a:defRPr b="0" i="0">
                <a:latin typeface="Sarabun" pitchFamily="2" charset="-34"/>
                <a:cs typeface="Sarabun" pitchFamily="2" charset="-34"/>
              </a:defRPr>
            </a:lvl4pPr>
            <a:lvl5pPr>
              <a:defRPr b="0" i="0">
                <a:latin typeface="Sarabun" pitchFamily="2" charset="-34"/>
                <a:cs typeface="Sarabun" pitchFamily="2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7D2BC-7426-55B4-B883-75822EE3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771D25E6-484F-7241-B178-56AB1D19F584}" type="datetimeFigureOut">
              <a:rPr lang="en-US" smtClean="0"/>
              <a:pPr/>
              <a:t>5/22/25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1FE87-38D3-092A-B0AD-562359BB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3DD5A-1DDC-16E3-2C1D-9858DC15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1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690B-D3E2-2D04-9311-0A06B815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3D45F-EB78-B8E8-30C5-CF7DC3B2B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Sarabun" pitchFamily="2" charset="-34"/>
                <a:cs typeface="Sarabun" pitchFamily="2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20264-351E-833A-6268-0600626E1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  <a:lvl2pPr>
              <a:defRPr b="0" i="0">
                <a:latin typeface="Sarabun" pitchFamily="2" charset="-34"/>
                <a:cs typeface="Sarabun" pitchFamily="2" charset="-34"/>
              </a:defRPr>
            </a:lvl2pPr>
            <a:lvl3pPr>
              <a:defRPr b="0" i="0">
                <a:latin typeface="Sarabun" pitchFamily="2" charset="-34"/>
                <a:cs typeface="Sarabun" pitchFamily="2" charset="-34"/>
              </a:defRPr>
            </a:lvl3pPr>
            <a:lvl4pPr>
              <a:defRPr b="0" i="0">
                <a:latin typeface="Sarabun" pitchFamily="2" charset="-34"/>
                <a:cs typeface="Sarabun" pitchFamily="2" charset="-34"/>
              </a:defRPr>
            </a:lvl4pPr>
            <a:lvl5pPr>
              <a:defRPr b="0" i="0">
                <a:latin typeface="Sarabun" pitchFamily="2" charset="-34"/>
                <a:cs typeface="Sarabun" pitchFamily="2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53390-BBA2-3BC1-66F0-C60EE0F40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Sarabun" pitchFamily="2" charset="-34"/>
                <a:cs typeface="Sarabun" pitchFamily="2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5C46D-118E-1B03-0C0F-891EA8476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  <a:lvl2pPr>
              <a:defRPr b="0" i="0">
                <a:latin typeface="Sarabun" pitchFamily="2" charset="-34"/>
                <a:cs typeface="Sarabun" pitchFamily="2" charset="-34"/>
              </a:defRPr>
            </a:lvl2pPr>
            <a:lvl3pPr>
              <a:defRPr b="0" i="0">
                <a:latin typeface="Sarabun" pitchFamily="2" charset="-34"/>
                <a:cs typeface="Sarabun" pitchFamily="2" charset="-34"/>
              </a:defRPr>
            </a:lvl3pPr>
            <a:lvl4pPr>
              <a:defRPr b="0" i="0">
                <a:latin typeface="Sarabun" pitchFamily="2" charset="-34"/>
                <a:cs typeface="Sarabun" pitchFamily="2" charset="-34"/>
              </a:defRPr>
            </a:lvl4pPr>
            <a:lvl5pPr>
              <a:defRPr b="0" i="0">
                <a:latin typeface="Sarabun" pitchFamily="2" charset="-34"/>
                <a:cs typeface="Sarabun" pitchFamily="2" charset="-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8EA49-6EDD-E34D-5764-46FEA02E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771D25E6-484F-7241-B178-56AB1D19F584}" type="datetimeFigureOut">
              <a:rPr lang="en-US" smtClean="0"/>
              <a:pPr/>
              <a:t>5/22/25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F4CD4-79E0-0D25-EC1B-B3C95F1C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1441D-45CF-ED44-C8CB-E3D71C4F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0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BB3B-F525-4BC5-90D8-98531901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8397A-5B60-137F-BD48-02F31CF35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771D25E6-484F-7241-B178-56AB1D19F584}" type="datetimeFigureOut">
              <a:rPr lang="en-US" smtClean="0"/>
              <a:pPr/>
              <a:t>5/22/25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2014A-9925-A19A-11D3-F34C6C66B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480BE-5EC2-6D55-9243-B433F618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DEA0DD-C808-8941-727E-3A0DDE3D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771D25E6-484F-7241-B178-56AB1D19F584}" type="datetimeFigureOut">
              <a:rPr lang="en-US" smtClean="0"/>
              <a:pPr/>
              <a:t>5/22/25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98EDF-3215-0627-0D1B-6A8408D2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8D6AC-7D11-D3B5-83B2-1745A4E3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6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3C6B2-ED15-ABD8-B0F5-D136EDC8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Sarabun" pitchFamily="2" charset="-34"/>
                <a:cs typeface="Sarabun" pitchFamily="2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CF91-54FF-5328-E834-BBD2D4B1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Sarabun" pitchFamily="2" charset="-34"/>
                <a:cs typeface="Sarabun" pitchFamily="2" charset="-34"/>
              </a:defRPr>
            </a:lvl1pPr>
            <a:lvl2pPr>
              <a:defRPr sz="2800" b="0" i="0">
                <a:latin typeface="Sarabun" pitchFamily="2" charset="-34"/>
                <a:cs typeface="Sarabun" pitchFamily="2" charset="-34"/>
              </a:defRPr>
            </a:lvl2pPr>
            <a:lvl3pPr>
              <a:defRPr sz="2400" b="0" i="0">
                <a:latin typeface="Sarabun" pitchFamily="2" charset="-34"/>
                <a:cs typeface="Sarabun" pitchFamily="2" charset="-34"/>
              </a:defRPr>
            </a:lvl3pPr>
            <a:lvl4pPr>
              <a:defRPr sz="2000" b="0" i="0">
                <a:latin typeface="Sarabun" pitchFamily="2" charset="-34"/>
                <a:cs typeface="Sarabun" pitchFamily="2" charset="-34"/>
              </a:defRPr>
            </a:lvl4pPr>
            <a:lvl5pPr>
              <a:defRPr sz="2000" b="0" i="0">
                <a:latin typeface="Sarabun" pitchFamily="2" charset="-34"/>
                <a:cs typeface="Sarabun" pitchFamily="2" charset="-34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C1241-0109-5048-39A1-5549372D7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Sarabun" pitchFamily="2" charset="-34"/>
                <a:cs typeface="Sarabun" pitchFamily="2" charset="-34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4958-FB61-3E1A-D847-D17ADFB4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771D25E6-484F-7241-B178-56AB1D19F584}" type="datetimeFigureOut">
              <a:rPr lang="en-US" smtClean="0"/>
              <a:pPr/>
              <a:t>5/22/25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5406B-2BD4-5179-4AFE-F8B435EA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4C6E5-9E08-4EA7-B77F-F8D8BDB9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75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C761-BE5F-FF8C-2A6A-E5A705DE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Sarabun" pitchFamily="2" charset="-34"/>
                <a:cs typeface="Sarabun" pitchFamily="2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8E241-5896-900A-420F-167989439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Sarabun" pitchFamily="2" charset="-34"/>
                <a:cs typeface="Sarabun" pitchFamily="2" charset="-3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7A884-87FB-A608-B307-5429366C9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Sarabun" pitchFamily="2" charset="-34"/>
                <a:cs typeface="Sarabun" pitchFamily="2" charset="-34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951D8-710F-A799-45ED-F40BF4915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771D25E6-484F-7241-B178-56AB1D19F584}" type="datetimeFigureOut">
              <a:rPr lang="en-US" smtClean="0"/>
              <a:pPr/>
              <a:t>5/22/25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FC3B5-D6F9-5737-A4D6-3D4F87E1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A0CDB-5C30-BE6D-68C3-7CA8A342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Sarabun" pitchFamily="2" charset="-34"/>
                <a:cs typeface="Sarabun" pitchFamily="2" charset="-34"/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8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886F2E-AE56-02E2-8004-278C30AC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F2DA9-B1C0-30D6-956B-8C6B2A19D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CA5C4-1AA2-66ED-2C2B-EA59A62BA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arabun" pitchFamily="2" charset="-34"/>
                <a:cs typeface="Sarabun" pitchFamily="2" charset="-34"/>
              </a:defRPr>
            </a:lvl1pPr>
          </a:lstStyle>
          <a:p>
            <a:fld id="{771D25E6-484F-7241-B178-56AB1D19F584}" type="datetimeFigureOut">
              <a:rPr lang="en-US" smtClean="0"/>
              <a:pPr/>
              <a:t>5/22/25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28D2B-BCC3-5B0C-09BC-897A158FD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arabun" pitchFamily="2" charset="-34"/>
                <a:cs typeface="Sarabun" pitchFamily="2" charset="-34"/>
              </a:defRPr>
            </a:lvl1pPr>
          </a:lstStyle>
          <a:p>
            <a:fld id="{0FEA92F5-D873-2F40-8829-655CC845A3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2BA2A-09A2-5EBA-1C2B-7D61374EAB3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534754" y="6403964"/>
            <a:ext cx="1122491" cy="2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arabun" pitchFamily="2" charset="-34"/>
          <a:ea typeface="+mj-ea"/>
          <a:cs typeface="Sarabun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arabun" pitchFamily="2" charset="-34"/>
          <a:ea typeface="+mn-ea"/>
          <a:cs typeface="Sarabun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s.gd/publishthreatmodels_tmc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hostack.org/file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b4b9f98a9_1_0"/>
          <p:cNvSpPr txBox="1">
            <a:spLocks noGrp="1"/>
          </p:cNvSpPr>
          <p:nvPr>
            <p:ph type="ctrTitle"/>
          </p:nvPr>
        </p:nvSpPr>
        <p:spPr>
          <a:xfrm>
            <a:off x="1059255" y="2046514"/>
            <a:ext cx="10487400" cy="116141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Sarabun" pitchFamily="2" charset="-34"/>
                <a:cs typeface="Sarabun" pitchFamily="2" charset="-34"/>
              </a:rPr>
              <a:t>Publish your threat models!</a:t>
            </a:r>
            <a:endParaRPr sz="6000" dirty="0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176" name="Google Shape;176;g33b4b9f98a9_1_0"/>
          <p:cNvSpPr txBox="1">
            <a:spLocks noGrp="1"/>
          </p:cNvSpPr>
          <p:nvPr>
            <p:ph type="body" idx="1"/>
          </p:nvPr>
        </p:nvSpPr>
        <p:spPr>
          <a:xfrm>
            <a:off x="1059254" y="3937502"/>
            <a:ext cx="7722795" cy="55829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>
                <a:latin typeface="Sarabun" pitchFamily="2" charset="-34"/>
                <a:cs typeface="Sarabun" pitchFamily="2" charset="-34"/>
              </a:rPr>
              <a:t>Adam Shostack and Loren </a:t>
            </a:r>
            <a:r>
              <a:rPr lang="en-US" sz="2800" dirty="0" err="1">
                <a:latin typeface="Sarabun" pitchFamily="2" charset="-34"/>
                <a:cs typeface="Sarabun" pitchFamily="2" charset="-34"/>
              </a:rPr>
              <a:t>Kohnfelder</a:t>
            </a:r>
            <a:endParaRPr lang="en-US" sz="2800" dirty="0">
              <a:latin typeface="Sarabun" pitchFamily="2" charset="-34"/>
              <a:cs typeface="Sarabun" pitchFamily="2" charset="-34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Sarabun" pitchFamily="2" charset="-34"/>
              <a:cs typeface="Sarabun" pitchFamily="2" charset="-34"/>
            </a:endParaRPr>
          </a:p>
        </p:txBody>
      </p:sp>
      <p:sp>
        <p:nvSpPr>
          <p:cNvPr id="2" name="Google Shape;176;g33b4b9f98a9_1_0">
            <a:extLst>
              <a:ext uri="{FF2B5EF4-FFF2-40B4-BE49-F238E27FC236}">
                <a16:creationId xmlns:a16="http://schemas.microsoft.com/office/drawing/2014/main" id="{D458C74C-ECB7-E1FC-1994-3BB50585321E}"/>
              </a:ext>
            </a:extLst>
          </p:cNvPr>
          <p:cNvSpPr txBox="1">
            <a:spLocks/>
          </p:cNvSpPr>
          <p:nvPr/>
        </p:nvSpPr>
        <p:spPr>
          <a:xfrm>
            <a:off x="1059254" y="4495799"/>
            <a:ext cx="7722795" cy="5582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 panose="020B0604020202020204" pitchFamily="34" charset="0"/>
              <a:buNone/>
              <a:defRPr sz="1400" b="0" i="0" kern="12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 panose="020B0604020202020204" pitchFamily="34" charset="0"/>
              <a:buNone/>
              <a:defRPr sz="1200" b="0" i="0" kern="1200">
                <a:solidFill>
                  <a:srgbClr val="FFFFFF"/>
                </a:solidFill>
                <a:latin typeface="Sarabun" pitchFamily="2" charset="-34"/>
                <a:ea typeface="+mn-ea"/>
                <a:cs typeface="Sarabun" pitchFamily="2" charset="-34"/>
              </a:defRPr>
            </a:lvl2pPr>
            <a:lvl3pPr marL="13716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 panose="020B0604020202020204" pitchFamily="34" charset="0"/>
              <a:buNone/>
              <a:defRPr sz="1200" b="0" i="0" kern="1200">
                <a:solidFill>
                  <a:srgbClr val="FFFFFF"/>
                </a:solidFill>
                <a:latin typeface="Sarabun" pitchFamily="2" charset="-34"/>
                <a:ea typeface="+mn-ea"/>
                <a:cs typeface="Sarabun" pitchFamily="2" charset="-34"/>
              </a:defRPr>
            </a:lvl3pPr>
            <a:lvl4pPr marL="18288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 panose="020B0604020202020204" pitchFamily="34" charset="0"/>
              <a:buNone/>
              <a:defRPr sz="1200" b="0" i="0" kern="1200">
                <a:solidFill>
                  <a:srgbClr val="FFFFFF"/>
                </a:solidFill>
                <a:latin typeface="Sarabun" pitchFamily="2" charset="-34"/>
                <a:ea typeface="+mn-ea"/>
                <a:cs typeface="Sarabun" pitchFamily="2" charset="-34"/>
              </a:defRPr>
            </a:lvl4pPr>
            <a:lvl5pPr marL="22860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 panose="020B0604020202020204" pitchFamily="34" charset="0"/>
              <a:buNone/>
              <a:defRPr sz="1200" b="0" i="0" kern="1200">
                <a:solidFill>
                  <a:srgbClr val="FFFFFF"/>
                </a:solidFill>
                <a:latin typeface="Sarabun" pitchFamily="2" charset="-34"/>
                <a:ea typeface="+mn-ea"/>
                <a:cs typeface="Sarabun" pitchFamily="2" charset="-34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800" dirty="0">
                <a:latin typeface="Sarabun" pitchFamily="2" charset="-34"/>
                <a:cs typeface="Sarabun" pitchFamily="2" charset="-34"/>
              </a:rPr>
              <a:t>May 2025</a:t>
            </a:r>
          </a:p>
          <a:p>
            <a:pPr marL="0" indent="0"/>
            <a:endParaRPr lang="en-US" dirty="0">
              <a:latin typeface="Sarabun" pitchFamily="2" charset="-34"/>
              <a:cs typeface="Sarabun" pitchFamily="2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5F8E77-ACB3-FB4F-056A-40CA44F6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 demands are growing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3F902D-8239-9EBC-C381-2E2BB08B8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Bills of Materials</a:t>
            </a:r>
          </a:p>
          <a:p>
            <a:r>
              <a:rPr lang="en-US" dirty="0"/>
              <a:t>Software Composition Analysis</a:t>
            </a:r>
          </a:p>
          <a:p>
            <a:r>
              <a:rPr lang="en-US" dirty="0"/>
              <a:t>Third party risk management</a:t>
            </a:r>
          </a:p>
          <a:p>
            <a:r>
              <a:rPr lang="en-US" dirty="0"/>
              <a:t>Secure by Design/Secure by Demand</a:t>
            </a:r>
          </a:p>
          <a:p>
            <a:r>
              <a:rPr lang="en-US" dirty="0"/>
              <a:t>Attestations</a:t>
            </a:r>
          </a:p>
          <a:p>
            <a:pPr lvl="1"/>
            <a:r>
              <a:rPr lang="en-US" dirty="0"/>
              <a:t>OMB 22-18</a:t>
            </a:r>
          </a:p>
          <a:p>
            <a:pPr lvl="1"/>
            <a:r>
              <a:rPr lang="en-US" dirty="0"/>
              <a:t>CMMC</a:t>
            </a:r>
          </a:p>
        </p:txBody>
      </p:sp>
    </p:spTree>
    <p:extLst>
      <p:ext uri="{BB962C8B-B14F-4D97-AF65-F5344CB8AC3E}">
        <p14:creationId xmlns:p14="http://schemas.microsoft.com/office/powerpoint/2010/main" val="254331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469E-CAB3-2E8B-D515-6B178C384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isn’t “one size fits all”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B2DC2-FFE5-90AA-4548-E37E62234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  <a:p>
            <a:pPr lvl="1"/>
            <a:r>
              <a:rPr lang="en-US" dirty="0"/>
              <a:t>Working on: MySQL storing transaction IDs vs SSNs </a:t>
            </a:r>
          </a:p>
          <a:p>
            <a:pPr lvl="1"/>
            <a:r>
              <a:rPr lang="en-US" dirty="0"/>
              <a:t>What can go wrong: info disclosure</a:t>
            </a:r>
          </a:p>
          <a:p>
            <a:pPr lvl="1"/>
            <a:r>
              <a:rPr lang="en-US" dirty="0"/>
              <a:t>But the situations are visibly different!</a:t>
            </a:r>
          </a:p>
          <a:p>
            <a:r>
              <a:rPr lang="en-US" dirty="0"/>
              <a:t>Example 2</a:t>
            </a:r>
          </a:p>
          <a:p>
            <a:pPr lvl="1"/>
            <a:r>
              <a:rPr lang="en-US" dirty="0"/>
              <a:t>The database is internet-facing</a:t>
            </a:r>
          </a:p>
          <a:p>
            <a:pPr lvl="1"/>
            <a:r>
              <a:rPr lang="en-US" dirty="0"/>
              <a:t>The database is localhost only</a:t>
            </a:r>
          </a:p>
          <a:p>
            <a:r>
              <a:rPr lang="en-US" dirty="0"/>
              <a:t>Both show the same in an SBOM</a:t>
            </a:r>
          </a:p>
          <a:p>
            <a:r>
              <a:rPr lang="en-US" dirty="0"/>
              <a:t>So: Context and intent matter</a:t>
            </a:r>
          </a:p>
        </p:txBody>
      </p:sp>
    </p:spTree>
    <p:extLst>
      <p:ext uri="{BB962C8B-B14F-4D97-AF65-F5344CB8AC3E}">
        <p14:creationId xmlns:p14="http://schemas.microsoft.com/office/powerpoint/2010/main" val="426789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353E-7073-A3CE-E443-83240F94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Models are worth a thousand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3E242-B2F2-3BB1-D38B-1C5658F53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7550" cy="4351338"/>
          </a:xfrm>
        </p:spPr>
        <p:txBody>
          <a:bodyPr/>
          <a:lstStyle/>
          <a:p>
            <a:r>
              <a:rPr lang="en-US" dirty="0"/>
              <a:t>Diagrams are great communication tools</a:t>
            </a:r>
          </a:p>
          <a:p>
            <a:r>
              <a:rPr lang="en-US" dirty="0"/>
              <a:t>A threat model (diagram, analysis, mitigations) communicates security goals and intent</a:t>
            </a:r>
          </a:p>
          <a:p>
            <a:r>
              <a:rPr lang="en-US" dirty="0"/>
              <a:t>Shows both threats considered and protections</a:t>
            </a:r>
          </a:p>
          <a:p>
            <a:r>
              <a:rPr lang="en-US" dirty="0"/>
              <a:t>Enables a conversation about appropriateness</a:t>
            </a:r>
          </a:p>
          <a:p>
            <a:r>
              <a:rPr lang="en-US" dirty="0"/>
              <a:t>Truckloads better than TPRM Questionaries filled out by an LLM!</a:t>
            </a:r>
          </a:p>
        </p:txBody>
      </p:sp>
    </p:spTree>
    <p:extLst>
      <p:ext uri="{BB962C8B-B14F-4D97-AF65-F5344CB8AC3E}">
        <p14:creationId xmlns:p14="http://schemas.microsoft.com/office/powerpoint/2010/main" val="1721954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7062-CC5C-0D67-91F1-EB8AB21B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 serves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FC466-63FD-F00A-29E9-A550BFCA2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Demonstrate thoughtfulness and commitment to security</a:t>
            </a:r>
          </a:p>
          <a:p>
            <a:r>
              <a:rPr lang="en-US" dirty="0"/>
              <a:t>Demonstrate pride in engineering</a:t>
            </a:r>
          </a:p>
          <a:p>
            <a:r>
              <a:rPr lang="en-US" dirty="0"/>
              <a:t>Demonstrate leadership (in the near term, anyway)</a:t>
            </a:r>
          </a:p>
          <a:p>
            <a:r>
              <a:rPr lang="en-US" dirty="0"/>
              <a:t>Like public pricing, /security page, helps customers evaluate alignment</a:t>
            </a:r>
          </a:p>
          <a:p>
            <a:r>
              <a:rPr lang="en-US" dirty="0"/>
              <a:t>Leads to more productive customer discussions </a:t>
            </a:r>
          </a:p>
          <a:p>
            <a:r>
              <a:rPr lang="en-US" dirty="0"/>
              <a:t>Published TM are a sales tool — even for open source projects</a:t>
            </a:r>
          </a:p>
        </p:txBody>
      </p:sp>
    </p:spTree>
    <p:extLst>
      <p:ext uri="{BB962C8B-B14F-4D97-AF65-F5344CB8AC3E}">
        <p14:creationId xmlns:p14="http://schemas.microsoft.com/office/powerpoint/2010/main" val="365318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B5A3B-C442-9CA1-1A49-535631FF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 serves buyers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A36EA-0944-419D-A92B-F013A7C09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“Does this meet my security needs?”</a:t>
            </a:r>
          </a:p>
          <a:p>
            <a:pPr lvl="1"/>
            <a:r>
              <a:rPr lang="en-US" dirty="0"/>
              <a:t>Select the right providers</a:t>
            </a:r>
          </a:p>
          <a:p>
            <a:pPr lvl="1"/>
            <a:r>
              <a:rPr lang="en-US" dirty="0"/>
              <a:t>Analyze their security commitment + decisions</a:t>
            </a:r>
          </a:p>
          <a:p>
            <a:pPr lvl="1"/>
            <a:r>
              <a:rPr lang="en-US" dirty="0"/>
              <a:t>Do we need “compensating controls”?</a:t>
            </a:r>
          </a:p>
          <a:p>
            <a:pPr lvl="1"/>
            <a:r>
              <a:rPr lang="en-US" dirty="0"/>
              <a:t>Can we skip extraneous controls because of provider choices?</a:t>
            </a:r>
          </a:p>
          <a:p>
            <a:r>
              <a:rPr lang="en-US" dirty="0"/>
              <a:t>Hard to do when the TM is secret</a:t>
            </a:r>
          </a:p>
          <a:p>
            <a:pPr lvl="1"/>
            <a:r>
              <a:rPr lang="en-US" dirty="0"/>
              <a:t>Leads to a lot of low value conversations where neither side’s satisfied</a:t>
            </a:r>
          </a:p>
          <a:p>
            <a:pPr lvl="1"/>
            <a:r>
              <a:rPr lang="en-US" dirty="0"/>
              <a:t>Are obvious threats missing?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1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A863-0241-1906-C1A2-FBCB3248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5650" cy="1325563"/>
          </a:xfrm>
        </p:spPr>
        <p:txBody>
          <a:bodyPr/>
          <a:lstStyle/>
          <a:p>
            <a:r>
              <a:rPr lang="en-US" dirty="0"/>
              <a:t>Publishing serves people beyond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74A9-9150-AA72-B25B-4F250BC07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patient using a medical device, prescribed by a doctor, paid for by an insurer is not a “customer” </a:t>
            </a:r>
          </a:p>
          <a:p>
            <a:r>
              <a:rPr lang="en-US" dirty="0"/>
              <a:t>A person whose resume is scored by an LLM is not an “end user”</a:t>
            </a:r>
          </a:p>
          <a:p>
            <a:r>
              <a:rPr lang="en-US" dirty="0"/>
              <a:t>These sorts of cases are increasingly important</a:t>
            </a:r>
          </a:p>
          <a:p>
            <a:r>
              <a:rPr lang="en-US" dirty="0"/>
              <a:t>Adding security documentation should reassure them</a:t>
            </a:r>
          </a:p>
          <a:p>
            <a:pPr lvl="1"/>
            <a:r>
              <a:rPr lang="en-US" dirty="0"/>
              <a:t>If it doesn’t, whose fault is that?</a:t>
            </a:r>
          </a:p>
        </p:txBody>
      </p:sp>
    </p:spTree>
    <p:extLst>
      <p:ext uri="{BB962C8B-B14F-4D97-AF65-F5344CB8AC3E}">
        <p14:creationId xmlns:p14="http://schemas.microsoft.com/office/powerpoint/2010/main" val="29526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829C-F148-519A-3759-8079F00A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 serves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5586C-CB7A-DC0E-4879-62E441A4A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Benefits to </a:t>
            </a:r>
          </a:p>
          <a:p>
            <a:pPr lvl="1"/>
            <a:r>
              <a:rPr lang="en-US" dirty="0"/>
              <a:t>Industry analysts</a:t>
            </a:r>
          </a:p>
          <a:p>
            <a:pPr lvl="1"/>
            <a:r>
              <a:rPr lang="en-US" dirty="0"/>
              <a:t>Pen testers + vuln researchers (this was huge to us at Zero-Knowledge)</a:t>
            </a:r>
          </a:p>
          <a:p>
            <a:pPr lvl="1"/>
            <a:r>
              <a:rPr lang="en-US" dirty="0"/>
              <a:t>People learning security</a:t>
            </a:r>
          </a:p>
          <a:p>
            <a:r>
              <a:rPr lang="en-US" dirty="0"/>
              <a:t>Like open source, open threat models will </a:t>
            </a:r>
          </a:p>
          <a:p>
            <a:pPr lvl="1"/>
            <a:r>
              <a:rPr lang="en-US" dirty="0"/>
              <a:t>Create economic value</a:t>
            </a:r>
          </a:p>
          <a:p>
            <a:pPr lvl="1"/>
            <a:r>
              <a:rPr lang="en-US" dirty="0"/>
              <a:t>Encourage great engineering</a:t>
            </a:r>
          </a:p>
          <a:p>
            <a:r>
              <a:rPr lang="en-US" dirty="0"/>
              <a:t>Open source doesn’t facilitate security analysis</a:t>
            </a:r>
          </a:p>
          <a:p>
            <a:pPr lvl="1"/>
            <a:r>
              <a:rPr lang="en-US" dirty="0"/>
              <a:t>Design choices are often implicit</a:t>
            </a:r>
          </a:p>
          <a:p>
            <a:pPr lvl="1"/>
            <a:r>
              <a:rPr lang="en-US" dirty="0"/>
              <a:t>Lots of work to read the code, reconstruct analysis</a:t>
            </a:r>
          </a:p>
          <a:p>
            <a:pPr lvl="1"/>
            <a:r>
              <a:rPr lang="en-US" dirty="0"/>
              <a:t>Operational process/expectations not in code</a:t>
            </a:r>
          </a:p>
          <a:p>
            <a:pPr lvl="1"/>
            <a:r>
              <a:rPr lang="en-US" dirty="0"/>
              <a:t>Goals may not be understood, leading to “bug reports” that aren’t bugs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98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30BD0-0A69-01B0-61A5-974CC27AB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 serves providers, redux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9910F-3CC7-7E39-E3B4-BDA8AC02E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 include</a:t>
            </a:r>
          </a:p>
          <a:p>
            <a:pPr lvl="1"/>
            <a:r>
              <a:rPr lang="en-US" dirty="0"/>
              <a:t>Brand benefits of transparency</a:t>
            </a:r>
          </a:p>
          <a:p>
            <a:pPr lvl="1"/>
            <a:r>
              <a:rPr lang="en-US" dirty="0"/>
              <a:t>Hiring benefits: I want to work there</a:t>
            </a:r>
          </a:p>
          <a:p>
            <a:pPr lvl="1"/>
            <a:r>
              <a:rPr lang="en-US" dirty="0"/>
              <a:t>Education: (“Where do I find good examples”)</a:t>
            </a:r>
          </a:p>
          <a:p>
            <a:r>
              <a:rPr lang="en-US" dirty="0"/>
              <a:t>Secure by Demand programs</a:t>
            </a:r>
          </a:p>
          <a:p>
            <a:pPr lvl="1"/>
            <a:r>
              <a:rPr lang="en-US" dirty="0" err="1"/>
              <a:t>JPMorganChase’s</a:t>
            </a:r>
            <a:r>
              <a:rPr lang="en-US" dirty="0"/>
              <a:t> Pat Optel’s open letter</a:t>
            </a:r>
          </a:p>
          <a:p>
            <a:r>
              <a:rPr lang="en-US" dirty="0"/>
              <a:t>Signals higher quality products</a:t>
            </a:r>
          </a:p>
          <a:p>
            <a:pPr lvl="1"/>
            <a:r>
              <a:rPr lang="en-US" dirty="0"/>
              <a:t>The absence of a threat model will become a signal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9852D-4656-E55F-51D7-A0C01354649F}"/>
              </a:ext>
            </a:extLst>
          </p:cNvPr>
          <p:cNvSpPr txBox="1"/>
          <p:nvPr/>
        </p:nvSpPr>
        <p:spPr>
          <a:xfrm>
            <a:off x="8042695" y="4225580"/>
            <a:ext cx="41493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www.jpmorgan.com</a:t>
            </a:r>
            <a:r>
              <a:rPr lang="en-US" dirty="0">
                <a:solidFill>
                  <a:schemeClr val="accent1"/>
                </a:solidFill>
              </a:rPr>
              <a:t>/technology/technology-blog/open-letter-to-our-suppliers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C05A5F-B67E-F64D-1DA3-3B9DA829501C}"/>
              </a:ext>
            </a:extLst>
          </p:cNvPr>
          <p:cNvSpPr txBox="1"/>
          <p:nvPr/>
        </p:nvSpPr>
        <p:spPr>
          <a:xfrm>
            <a:off x="8042695" y="3197527"/>
            <a:ext cx="3597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shostack.org</a:t>
            </a:r>
            <a:r>
              <a:rPr lang="en-US" dirty="0">
                <a:solidFill>
                  <a:schemeClr val="accent1"/>
                </a:solidFill>
              </a:rPr>
              <a:t>/blog/category/threat-model-</a:t>
            </a:r>
            <a:r>
              <a:rPr lang="en-US" dirty="0" err="1">
                <a:solidFill>
                  <a:schemeClr val="accent1"/>
                </a:solidFill>
              </a:rPr>
              <a:t>thursday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87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273E5-42B4-F070-C891-CDF009846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F7A0-800D-7BB5-8437-83C14FF3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Dangers of </a:t>
            </a:r>
            <a:br>
              <a:rPr lang="en-US" dirty="0"/>
            </a:br>
            <a:r>
              <a:rPr lang="en-US" dirty="0"/>
              <a:t>publishing threat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9D596-0832-E9EB-F6DC-8DC1F5F63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A/K/A: “What can go wrong?”</a:t>
            </a:r>
          </a:p>
        </p:txBody>
      </p:sp>
    </p:spTree>
    <p:extLst>
      <p:ext uri="{BB962C8B-B14F-4D97-AF65-F5344CB8AC3E}">
        <p14:creationId xmlns:p14="http://schemas.microsoft.com/office/powerpoint/2010/main" val="1819828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FE13-A45D-8F5D-8BD5-70A58ABE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emotional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122AD-184E-A795-C6A0-51DDF5160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8230" cy="4351338"/>
          </a:xfrm>
        </p:spPr>
        <p:txBody>
          <a:bodyPr/>
          <a:lstStyle/>
          <a:p>
            <a:r>
              <a:rPr lang="en-US" dirty="0"/>
              <a:t>Some people respond vehemently</a:t>
            </a:r>
          </a:p>
          <a:p>
            <a:pPr lvl="1"/>
            <a:r>
              <a:rPr lang="en-US" dirty="0"/>
              <a:t>We’re open to a conversation</a:t>
            </a:r>
          </a:p>
          <a:p>
            <a:pPr lvl="1"/>
            <a:r>
              <a:rPr lang="en-US" dirty="0"/>
              <a:t>You may have specific reasons for secrecy that aren’t well known</a:t>
            </a:r>
          </a:p>
          <a:p>
            <a:pPr lvl="1"/>
            <a:r>
              <a:rPr lang="en-US" dirty="0"/>
              <a:t>We can talk about the reasons without the exact details (NAS CRISIS report)</a:t>
            </a:r>
          </a:p>
          <a:p>
            <a:r>
              <a:rPr lang="en-US" dirty="0"/>
              <a:t>That people respond strongly is not an argument</a:t>
            </a:r>
          </a:p>
          <a:p>
            <a:pPr lvl="1"/>
            <a:r>
              <a:rPr lang="en-US" dirty="0"/>
              <a:t>But it’s a reality…</a:t>
            </a:r>
          </a:p>
          <a:p>
            <a:r>
              <a:rPr lang="en-US" dirty="0"/>
              <a:t>The same response to SBOMs, breach disclosure…</a:t>
            </a:r>
          </a:p>
          <a:p>
            <a:r>
              <a:rPr lang="en-US" dirty="0"/>
              <a:t>We expect the market will sort it out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Cryptography's Role in Securing the Information Society">
            <a:extLst>
              <a:ext uri="{FF2B5EF4-FFF2-40B4-BE49-F238E27FC236}">
                <a16:creationId xmlns:a16="http://schemas.microsoft.com/office/drawing/2014/main" id="{70D4D8BD-98BC-F669-19D8-57EDEEAFC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642" y="3844566"/>
            <a:ext cx="1958885" cy="3159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41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8E1AB0-2CC0-328C-1A50-3AAD57815CC1}"/>
              </a:ext>
            </a:extLst>
          </p:cNvPr>
          <p:cNvSpPr/>
          <p:nvPr/>
        </p:nvSpPr>
        <p:spPr>
          <a:xfrm>
            <a:off x="4953000" y="6187944"/>
            <a:ext cx="2362200" cy="670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C4FC708-EC18-2AE3-BE0B-D3AB9E0E01B9}"/>
              </a:ext>
            </a:extLst>
          </p:cNvPr>
          <p:cNvSpPr/>
          <p:nvPr/>
        </p:nvSpPr>
        <p:spPr>
          <a:xfrm>
            <a:off x="4648200" y="1189008"/>
            <a:ext cx="3352800" cy="5227572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46424-8FEA-8702-22E1-B7446DD8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76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About Adam </a:t>
            </a:r>
            <a:r>
              <a:rPr lang="en-US" dirty="0" err="1"/>
              <a:t>Shostack</a:t>
            </a:r>
            <a:endParaRPr lang="en-US" dirty="0"/>
          </a:p>
        </p:txBody>
      </p:sp>
      <p:pic>
        <p:nvPicPr>
          <p:cNvPr id="6" name="Google Shape;122;p9">
            <a:extLst>
              <a:ext uri="{FF2B5EF4-FFF2-40B4-BE49-F238E27FC236}">
                <a16:creationId xmlns:a16="http://schemas.microsoft.com/office/drawing/2014/main" id="{1CFFAB2C-9D05-6C09-0673-FE92468B90E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833" t="5264" r="5864" b="5264"/>
          <a:stretch/>
        </p:blipFill>
        <p:spPr>
          <a:xfrm>
            <a:off x="5205292" y="1418561"/>
            <a:ext cx="2255827" cy="1236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7;p9">
            <a:extLst>
              <a:ext uri="{FF2B5EF4-FFF2-40B4-BE49-F238E27FC236}">
                <a16:creationId xmlns:a16="http://schemas.microsoft.com/office/drawing/2014/main" id="{7602BCFD-C3C0-374C-A25C-9D27977410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653" t="2365" r="9579" b="-2364"/>
          <a:stretch/>
        </p:blipFill>
        <p:spPr>
          <a:xfrm>
            <a:off x="5017807" y="3013799"/>
            <a:ext cx="2630795" cy="1515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0" name="Google Shape;123;p9">
            <a:extLst>
              <a:ext uri="{FF2B5EF4-FFF2-40B4-BE49-F238E27FC236}">
                <a16:creationId xmlns:a16="http://schemas.microsoft.com/office/drawing/2014/main" id="{5BCBFBA3-4A60-8A1E-110B-156E62CF1E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06969" y="3405214"/>
            <a:ext cx="3352800" cy="79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1;p9" descr="Image result for elevation of privilege cards">
            <a:extLst>
              <a:ext uri="{FF2B5EF4-FFF2-40B4-BE49-F238E27FC236}">
                <a16:creationId xmlns:a16="http://schemas.microsoft.com/office/drawing/2014/main" id="{80EAB70E-BD6E-96CC-50DA-65011A6B9B5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9906" y="3881646"/>
            <a:ext cx="1348520" cy="12945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15" name="Google Shape;120;p9">
            <a:extLst>
              <a:ext uri="{FF2B5EF4-FFF2-40B4-BE49-F238E27FC236}">
                <a16:creationId xmlns:a16="http://schemas.microsoft.com/office/drawing/2014/main" id="{EA068209-86BB-5646-7CD9-682486E1A96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4252" y="1499413"/>
            <a:ext cx="1973515" cy="224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6;p9">
            <a:extLst>
              <a:ext uri="{FF2B5EF4-FFF2-40B4-BE49-F238E27FC236}">
                <a16:creationId xmlns:a16="http://schemas.microsoft.com/office/drawing/2014/main" id="{7D587934-BC17-E7A9-19CF-F51F1DB686E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8477" y="4212486"/>
            <a:ext cx="1973515" cy="12481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F0CC26-C937-20CE-E4D7-F9663442D4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906" y="1397395"/>
            <a:ext cx="1599973" cy="2249808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D601CB1A-9788-928A-1BDB-01708221F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4956839"/>
            <a:ext cx="14351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290B3E2-4D24-5080-996C-A92109947B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5254" y="5791445"/>
            <a:ext cx="2616738" cy="58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55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DDAF-B00B-6BD9-BD16-36C046EB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 has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470CC-FA0F-346D-FD01-71EADB5D8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if you have great TM(s) you might need to</a:t>
            </a:r>
          </a:p>
          <a:p>
            <a:pPr lvl="1"/>
            <a:r>
              <a:rPr lang="en-US" dirty="0"/>
              <a:t>Review and edit it</a:t>
            </a:r>
          </a:p>
          <a:p>
            <a:pPr lvl="1"/>
            <a:r>
              <a:rPr lang="en-US" dirty="0"/>
              <a:t>Add context for outsiders</a:t>
            </a:r>
          </a:p>
          <a:p>
            <a:pPr lvl="1"/>
            <a:r>
              <a:rPr lang="en-US" dirty="0"/>
              <a:t>Remove internal links/references</a:t>
            </a:r>
          </a:p>
          <a:p>
            <a:pPr lvl="1"/>
            <a:r>
              <a:rPr lang="en-US" dirty="0"/>
              <a:t>Add corporate branding or fancy graphics</a:t>
            </a:r>
          </a:p>
          <a:p>
            <a:pPr lvl="1"/>
            <a:r>
              <a:rPr lang="en-US" dirty="0"/>
              <a:t>Answer customer questions</a:t>
            </a:r>
          </a:p>
          <a:p>
            <a:r>
              <a:rPr lang="en-US" dirty="0"/>
              <a:t>If you don’t have great TM(s)</a:t>
            </a:r>
          </a:p>
          <a:p>
            <a:pPr lvl="1"/>
            <a:r>
              <a:rPr lang="en-US" dirty="0"/>
              <a:t>You might need to create them</a:t>
            </a:r>
          </a:p>
          <a:p>
            <a:pPr lvl="1"/>
            <a:r>
              <a:rPr lang="en-US" dirty="0"/>
              <a:t>A good idea, even if you don’t intend to publish them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11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99292-E772-CF90-AC25-8B72E4D2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go wrong? (Meta edition)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99FAA-54DF-A8F2-461C-54245C4FB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62850" cy="4351338"/>
          </a:xfrm>
        </p:spPr>
        <p:txBody>
          <a:bodyPr/>
          <a:lstStyle/>
          <a:p>
            <a:r>
              <a:rPr lang="en-US" b="1" dirty="0"/>
              <a:t>Omit a real threat</a:t>
            </a:r>
            <a:r>
              <a:rPr lang="en-US" dirty="0"/>
              <a:t>*</a:t>
            </a:r>
            <a:endParaRPr lang="en-US" b="1" dirty="0"/>
          </a:p>
          <a:p>
            <a:r>
              <a:rPr lang="en-US" b="1" dirty="0"/>
              <a:t>Mitigations not good enough</a:t>
            </a:r>
            <a:r>
              <a:rPr lang="en-US" dirty="0"/>
              <a:t>*</a:t>
            </a:r>
          </a:p>
          <a:p>
            <a:r>
              <a:rPr lang="en-US" dirty="0"/>
              <a:t>Give attackers a roadmap</a:t>
            </a:r>
          </a:p>
          <a:p>
            <a:r>
              <a:rPr lang="en-US" dirty="0"/>
              <a:t>Redaction can call attention to things</a:t>
            </a:r>
          </a:p>
          <a:p>
            <a:r>
              <a:rPr lang="en-US" dirty="0"/>
              <a:t>Help the competition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20638-EB8B-8B98-78B6-BE29F9278427}"/>
              </a:ext>
            </a:extLst>
          </p:cNvPr>
          <p:cNvSpPr txBox="1"/>
          <p:nvPr/>
        </p:nvSpPr>
        <p:spPr>
          <a:xfrm>
            <a:off x="1066800" y="5086350"/>
            <a:ext cx="7553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arabun" pitchFamily="2" charset="-34"/>
                <a:cs typeface="Sarabun" pitchFamily="2" charset="-34"/>
              </a:rPr>
              <a:t>* These matter even if you’re not publishing, </a:t>
            </a:r>
          </a:p>
          <a:p>
            <a:r>
              <a:rPr lang="en-US" sz="2400" dirty="0">
                <a:latin typeface="Sarabun" pitchFamily="2" charset="-34"/>
                <a:cs typeface="Sarabun" pitchFamily="2" charset="-34"/>
              </a:rPr>
              <a:t>but they often get brought up in the publishing context</a:t>
            </a:r>
          </a:p>
        </p:txBody>
      </p:sp>
    </p:spTree>
    <p:extLst>
      <p:ext uri="{BB962C8B-B14F-4D97-AF65-F5344CB8AC3E}">
        <p14:creationId xmlns:p14="http://schemas.microsoft.com/office/powerpoint/2010/main" val="711481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3D19F-233D-4F1F-F5CD-ABE6729B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79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Differentiated threats may abound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18AC2-2338-15BF-F736-C0703C845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Much of the concern is about our unique risks</a:t>
            </a:r>
          </a:p>
          <a:p>
            <a:r>
              <a:rPr lang="en-US" dirty="0"/>
              <a:t>So… threat model publishing our threat models!</a:t>
            </a:r>
          </a:p>
          <a:p>
            <a:r>
              <a:rPr lang="en-US" dirty="0"/>
              <a:t>What are we working on?</a:t>
            </a:r>
          </a:p>
          <a:p>
            <a:pPr lvl="1"/>
            <a:r>
              <a:rPr lang="en-US" dirty="0"/>
              <a:t> Publishing a threat model</a:t>
            </a:r>
          </a:p>
          <a:p>
            <a:r>
              <a:rPr lang="en-US" dirty="0"/>
              <a:t>What can go wrong for our business?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CC1C3-00AC-E44A-F965-7F36F392E1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33"/>
          <a:stretch/>
        </p:blipFill>
        <p:spPr>
          <a:xfrm>
            <a:off x="9070496" y="0"/>
            <a:ext cx="5429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23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77415E-E036-4B95-B788-D6C0DCF6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Mitigating the Dangers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FE0D94-34DE-4DF5-6EC6-3A07FB1A8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A/K/A: What are we going to do about it?</a:t>
            </a:r>
          </a:p>
        </p:txBody>
      </p:sp>
    </p:spTree>
    <p:extLst>
      <p:ext uri="{BB962C8B-B14F-4D97-AF65-F5344CB8AC3E}">
        <p14:creationId xmlns:p14="http://schemas.microsoft.com/office/powerpoint/2010/main" val="2040149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23AFB6-388E-53DE-3237-F15B90CC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 safely (1/2)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DDFDC4-32EC-CFDA-75B8-28FA6D074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01400" cy="4351338"/>
          </a:xfrm>
        </p:spPr>
        <p:txBody>
          <a:bodyPr/>
          <a:lstStyle/>
          <a:p>
            <a:r>
              <a:rPr lang="en-US" dirty="0"/>
              <a:t>The better your threat models, the smaller the dangers</a:t>
            </a:r>
          </a:p>
          <a:p>
            <a:r>
              <a:rPr lang="en-US" dirty="0"/>
              <a:t>Poor threat models lead to many problems</a:t>
            </a:r>
          </a:p>
          <a:p>
            <a:pPr lvl="1"/>
            <a:r>
              <a:rPr lang="en-US" dirty="0"/>
              <a:t>Discussing publication may help you solve that</a:t>
            </a:r>
          </a:p>
          <a:p>
            <a:pPr lvl="1"/>
            <a:r>
              <a:rPr lang="en-US" dirty="0"/>
              <a:t>You’re already telling customers “your security is important to us”</a:t>
            </a:r>
          </a:p>
          <a:p>
            <a:pPr lvl="1"/>
            <a:r>
              <a:rPr lang="en-US" dirty="0"/>
              <a:t>You’re answering TPRM risk questions</a:t>
            </a:r>
          </a:p>
          <a:p>
            <a:r>
              <a:rPr lang="en-US" dirty="0"/>
              <a:t>Is resistance to publishing a sign of “security by obscurity?”</a:t>
            </a:r>
          </a:p>
          <a:p>
            <a:pPr lvl="1"/>
            <a:r>
              <a:rPr lang="en-US" dirty="0"/>
              <a:t>Attackers are doing just fine without roadmaps</a:t>
            </a:r>
          </a:p>
        </p:txBody>
      </p:sp>
    </p:spTree>
    <p:extLst>
      <p:ext uri="{BB962C8B-B14F-4D97-AF65-F5344CB8AC3E}">
        <p14:creationId xmlns:p14="http://schemas.microsoft.com/office/powerpoint/2010/main" val="1874188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D5199-AEAF-6A50-9E79-FEAD73F99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Publishing safely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F722B-AD4F-9A72-95A7-47586D9D7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Clean it up</a:t>
            </a:r>
          </a:p>
          <a:p>
            <a:pPr lvl="1"/>
            <a:r>
              <a:rPr lang="en-US" dirty="0"/>
              <a:t>Editorial</a:t>
            </a:r>
          </a:p>
          <a:p>
            <a:pPr lvl="1"/>
            <a:r>
              <a:rPr lang="en-US" dirty="0"/>
              <a:t>Reasonable secrets (</a:t>
            </a:r>
            <a:r>
              <a:rPr lang="en-US" dirty="0" err="1"/>
              <a:t>Eg</a:t>
            </a:r>
            <a:r>
              <a:rPr lang="en-US" dirty="0"/>
              <a:t>, “Loren signed off on this risk” ➟“Management accepted the risk.”)</a:t>
            </a:r>
          </a:p>
          <a:p>
            <a:r>
              <a:rPr lang="en-US" dirty="0"/>
              <a:t>Check completeness, effectiveness </a:t>
            </a:r>
          </a:p>
          <a:p>
            <a:r>
              <a:rPr lang="en-US" dirty="0"/>
              <a:t>Limit information on mitigations</a:t>
            </a:r>
          </a:p>
          <a:p>
            <a:pPr lvl="1"/>
            <a:r>
              <a:rPr lang="en-US" dirty="0"/>
              <a:t>Information disclosure prevented by Magic Security Dust™</a:t>
            </a:r>
          </a:p>
        </p:txBody>
      </p:sp>
    </p:spTree>
    <p:extLst>
      <p:ext uri="{BB962C8B-B14F-4D97-AF65-F5344CB8AC3E}">
        <p14:creationId xmlns:p14="http://schemas.microsoft.com/office/powerpoint/2010/main" val="2551309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489C-D21C-0177-C916-4E9C7E52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need full transparency?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AA042-96AB-5A1E-476A-CAE830973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dirty="0"/>
              <a:t>Published threat models may reasonably be a subset of the internal </a:t>
            </a:r>
          </a:p>
          <a:p>
            <a:r>
              <a:rPr lang="en-US" dirty="0"/>
              <a:t>System models (diagrams and explanations)</a:t>
            </a:r>
          </a:p>
          <a:p>
            <a:pPr lvl="1"/>
            <a:r>
              <a:rPr lang="en-US" dirty="0"/>
              <a:t>Might focus on the internet-facing parts (aka “Attack surface”)</a:t>
            </a:r>
          </a:p>
          <a:p>
            <a:pPr lvl="1"/>
            <a:r>
              <a:rPr lang="en-US" dirty="0"/>
              <a:t>Internet surface is often one of many boundaries</a:t>
            </a:r>
          </a:p>
          <a:p>
            <a:r>
              <a:rPr lang="en-US" dirty="0"/>
              <a:t>Simplify — “All models are wrong” </a:t>
            </a:r>
          </a:p>
          <a:p>
            <a:pPr lvl="1"/>
            <a:r>
              <a:rPr lang="en-US" dirty="0"/>
              <a:t>Deep internal details may confuse, rather than illuminate</a:t>
            </a:r>
          </a:p>
          <a:p>
            <a:pPr lvl="1"/>
            <a:r>
              <a:rPr lang="en-US" dirty="0"/>
              <a:t>Omit the internal details</a:t>
            </a:r>
          </a:p>
        </p:txBody>
      </p:sp>
    </p:spTree>
    <p:extLst>
      <p:ext uri="{BB962C8B-B14F-4D97-AF65-F5344CB8AC3E}">
        <p14:creationId xmlns:p14="http://schemas.microsoft.com/office/powerpoint/2010/main" val="3893809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3E1E1-39D8-38D6-D5C6-778AF4A08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B1DA-B96E-9D7E-669E-2A992539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need full transparency? Threats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F995E-B8BD-368F-B8D1-8A336AB39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dirty="0"/>
              <a:t>Threats relative to the model</a:t>
            </a:r>
          </a:p>
          <a:p>
            <a:r>
              <a:rPr lang="en-US" dirty="0"/>
              <a:t>Show all the threats!</a:t>
            </a:r>
          </a:p>
          <a:p>
            <a:pPr lvl="1"/>
            <a:r>
              <a:rPr lang="en-US" dirty="0"/>
              <a:t>Show the mitigated threats to show you’ve addressed them + how</a:t>
            </a:r>
          </a:p>
          <a:p>
            <a:pPr lvl="1"/>
            <a:r>
              <a:rPr lang="en-US" dirty="0"/>
              <a:t>Demonstrates your thought process, responsibility</a:t>
            </a:r>
          </a:p>
          <a:p>
            <a:pPr lvl="1"/>
            <a:r>
              <a:rPr lang="en-US" dirty="0"/>
              <a:t>Things you expect operators to manage</a:t>
            </a:r>
          </a:p>
          <a:p>
            <a:pPr lvl="1"/>
            <a:r>
              <a:rPr lang="en-US" dirty="0"/>
              <a:t>Things that are “by design” accepted</a:t>
            </a:r>
          </a:p>
          <a:p>
            <a:r>
              <a:rPr lang="en-US" dirty="0"/>
              <a:t>How do “some threats” and “security by obscurity” differ?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42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036-837B-A084-7D95-B491126C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publication rubric (not yet tested)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038A6-7FBC-433C-FEE2-4CB464537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security of the system important?</a:t>
            </a:r>
          </a:p>
          <a:p>
            <a:r>
              <a:rPr lang="en-US" dirty="0"/>
              <a:t>Does a model exist?</a:t>
            </a:r>
          </a:p>
          <a:p>
            <a:r>
              <a:rPr lang="en-US" dirty="0"/>
              <a:t>How valuable would a published TM be to provider? To customers? Prospects?</a:t>
            </a:r>
          </a:p>
          <a:p>
            <a:r>
              <a:rPr lang="en-US" dirty="0"/>
              <a:t>Will an existing model work?</a:t>
            </a:r>
          </a:p>
          <a:p>
            <a:r>
              <a:rPr lang="en-US" dirty="0"/>
              <a:t>Are all mitigations implemented and tested?</a:t>
            </a:r>
          </a:p>
          <a:p>
            <a:r>
              <a:rPr lang="en-US" dirty="0"/>
              <a:t>Does it portray security accurately?</a:t>
            </a:r>
          </a:p>
        </p:txBody>
      </p:sp>
    </p:spTree>
    <p:extLst>
      <p:ext uri="{BB962C8B-B14F-4D97-AF65-F5344CB8AC3E}">
        <p14:creationId xmlns:p14="http://schemas.microsoft.com/office/powerpoint/2010/main" val="810784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D8A7-CBDB-0F31-32A6-1D0107005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Did we do a good job?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61C07-8C67-AA69-806E-55299B4C5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Does the TM document provide customers with confidence?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Thought process</a:t>
            </a:r>
          </a:p>
          <a:p>
            <a:pPr lvl="1"/>
            <a:r>
              <a:rPr lang="en-US" dirty="0"/>
              <a:t>Attention to detail</a:t>
            </a:r>
          </a:p>
          <a:p>
            <a:r>
              <a:rPr lang="en-US" dirty="0"/>
              <a:t>Does publication drive quality up?</a:t>
            </a:r>
          </a:p>
          <a:p>
            <a:r>
              <a:rPr lang="en-US" dirty="0"/>
              <a:t>Are customers happier and safer?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4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35BE1B9-861A-5732-87F8-CDD93AACB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FB7F-2DD2-231D-3CCD-8AA862966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76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About Loren </a:t>
            </a:r>
            <a:r>
              <a:rPr lang="en-US" dirty="0" err="1"/>
              <a:t>Kohnfelder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A13D0-04FD-4545-0047-E16ABEE88325}"/>
              </a:ext>
            </a:extLst>
          </p:cNvPr>
          <p:cNvSpPr txBox="1"/>
          <p:nvPr/>
        </p:nvSpPr>
        <p:spPr>
          <a:xfrm>
            <a:off x="925284" y="1491342"/>
            <a:ext cx="110190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arabun" pitchFamily="2" charset="-34"/>
                <a:cs typeface="Sarabun" pitchFamily="2" charset="-34"/>
              </a:rPr>
              <a:t>Secure design, threat modeling, public encryption, privacy, and more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arabun" pitchFamily="2" charset="-34"/>
                <a:cs typeface="Sarabun" pitchFamily="2" charset="-34"/>
              </a:rPr>
              <a:t>Digital certificates (</a:t>
            </a:r>
            <a:r>
              <a:rPr lang="en-US" sz="2800" i="1" dirty="0">
                <a:latin typeface="Sarabun" pitchFamily="2" charset="-34"/>
                <a:cs typeface="Sarabun" pitchFamily="2" charset="-34"/>
              </a:rPr>
              <a:t>Towards a practical public-key cryptosystem</a:t>
            </a:r>
            <a:r>
              <a:rPr lang="en-US" sz="2800" dirty="0">
                <a:latin typeface="Sarabun" pitchFamily="2" charset="-34"/>
                <a:cs typeface="Sarabun" pitchFamily="2" charset="-34"/>
              </a:rPr>
              <a:t>, 1977)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Sarabun" pitchFamily="2" charset="-34"/>
                <a:cs typeface="Sarabun" pitchFamily="2" charset="-34"/>
              </a:rPr>
              <a:t>STRIDE (</a:t>
            </a:r>
            <a:r>
              <a:rPr lang="en-US" sz="2800" i="1" dirty="0">
                <a:latin typeface="Sarabun" pitchFamily="2" charset="-34"/>
                <a:cs typeface="Sarabun" pitchFamily="2" charset="-34"/>
              </a:rPr>
              <a:t>Threats to our Products</a:t>
            </a:r>
            <a:r>
              <a:rPr lang="en-US" sz="2800" dirty="0">
                <a:latin typeface="Sarabun" pitchFamily="2" charset="-34"/>
                <a:cs typeface="Sarabun" pitchFamily="2" charset="-34"/>
              </a:rPr>
              <a:t>, 1999)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Sarabun" pitchFamily="2" charset="-34"/>
                <a:cs typeface="Sarabun" pitchFamily="2" charset="-34"/>
              </a:rPr>
              <a:t>Designing Secure Software</a:t>
            </a:r>
            <a:r>
              <a:rPr lang="en-US" sz="2800" dirty="0">
                <a:latin typeface="Sarabun" pitchFamily="2" charset="-34"/>
                <a:cs typeface="Sarabun" pitchFamily="2" charset="-34"/>
              </a:rPr>
              <a:t> (No Starch Press, 2021)</a:t>
            </a:r>
            <a:endParaRPr lang="en-US" sz="2800" i="1" dirty="0">
              <a:latin typeface="Sarabun" pitchFamily="2" charset="-34"/>
              <a:cs typeface="Sarabun" pitchFamily="2" charset="-34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6721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F952-608D-1E95-CB09-41A8D3FD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you’re not convinced…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7595-2488-A2C1-6D72-32251A841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If you think it’s an awful idea</a:t>
            </a:r>
          </a:p>
          <a:p>
            <a:pPr lvl="1"/>
            <a:r>
              <a:rPr lang="en-US" dirty="0"/>
              <a:t>Get specific about the dangers</a:t>
            </a:r>
          </a:p>
          <a:p>
            <a:r>
              <a:rPr lang="en-US" dirty="0"/>
              <a:t>If you want to but aren’t sure</a:t>
            </a:r>
          </a:p>
          <a:p>
            <a:pPr lvl="1"/>
            <a:r>
              <a:rPr lang="en-US" dirty="0"/>
              <a:t>Try the rubric</a:t>
            </a:r>
          </a:p>
          <a:p>
            <a:pPr lvl="1"/>
            <a:r>
              <a:rPr lang="en-US" dirty="0"/>
              <a:t>Let us help you make better threat models</a:t>
            </a:r>
          </a:p>
          <a:p>
            <a:r>
              <a:rPr lang="en-US" dirty="0"/>
              <a:t>Build lists or other resources for publishers</a:t>
            </a:r>
          </a:p>
          <a:p>
            <a:r>
              <a:rPr lang="en-US" dirty="0"/>
              <a:t>Give us feedback </a:t>
            </a:r>
            <a:r>
              <a:rPr lang="en-US" dirty="0">
                <a:hlinkClick r:id="rId3"/>
              </a:rPr>
              <a:t>https://is.gd/publishthreatmodels_tmcon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74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A9B8-2DB2-66CD-DC6D-3D15B6D4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lists or other resources…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B18C7-8B8C-10C7-E971-DFB12A7BE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hart">
            <a:extLst>
              <a:ext uri="{FF2B5EF4-FFF2-40B4-BE49-F238E27FC236}">
                <a16:creationId xmlns:a16="http://schemas.microsoft.com/office/drawing/2014/main" id="{EC5FF523-B749-D144-AEDC-0085BCAE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1"/>
            <a:ext cx="10550044" cy="567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34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76549-4FB5-A4CC-7777-FAFC3018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1095D-C933-F01B-E9D9-B311F7E73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Demand threat models from suppliers</a:t>
            </a:r>
          </a:p>
          <a:p>
            <a:pPr lvl="1"/>
            <a:r>
              <a:rPr lang="en-US" sz="2800" dirty="0"/>
              <a:t>Make it a norm</a:t>
            </a:r>
          </a:p>
          <a:p>
            <a:r>
              <a:rPr lang="en-US" sz="3200" dirty="0"/>
              <a:t>Publish your threat models!</a:t>
            </a:r>
          </a:p>
          <a:p>
            <a:pPr lvl="1"/>
            <a:r>
              <a:rPr lang="en-US" sz="2800" dirty="0"/>
              <a:t>Good for you</a:t>
            </a:r>
          </a:p>
          <a:p>
            <a:pPr lvl="1"/>
            <a:r>
              <a:rPr lang="en-US" sz="2800" dirty="0"/>
              <a:t>Good for your customers </a:t>
            </a:r>
          </a:p>
          <a:p>
            <a:pPr lvl="1"/>
            <a:r>
              <a:rPr lang="en-US" sz="2800" dirty="0"/>
              <a:t>Good for the discipline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98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45E9-3747-71E4-B597-F62EA4F3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FFD4A-3706-E73A-48E8-21673D343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053267"/>
            <a:ext cx="12192000" cy="4804733"/>
          </a:xfrm>
        </p:spPr>
        <p:txBody>
          <a:bodyPr>
            <a:normAutofit/>
          </a:bodyPr>
          <a:lstStyle/>
          <a:p>
            <a:pPr marL="38099" indent="0" algn="ctr">
              <a:buNone/>
            </a:pPr>
            <a:r>
              <a:rPr lang="en-US" sz="9600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5AF59-7AFD-EBFB-10A4-03B5C14F452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58904-C13A-532C-B705-2722DE5D77C9}"/>
              </a:ext>
            </a:extLst>
          </p:cNvPr>
          <p:cNvSpPr txBox="1"/>
          <p:nvPr/>
        </p:nvSpPr>
        <p:spPr>
          <a:xfrm>
            <a:off x="3381555" y="3636034"/>
            <a:ext cx="445025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arabun" pitchFamily="2" charset="-34"/>
                <a:cs typeface="Sarabun" pitchFamily="2" charset="-34"/>
              </a:rPr>
              <a:t>Also thanks for reviewing drafts: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arabun" pitchFamily="2" charset="-34"/>
                <a:cs typeface="Sarabun" pitchFamily="2" charset="-34"/>
              </a:rPr>
              <a:t>Zoe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Sarabun" pitchFamily="2" charset="-34"/>
                <a:cs typeface="Sarabun" pitchFamily="2" charset="-34"/>
              </a:rPr>
              <a:t>Braiterman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arabun" pitchFamily="2" charset="-34"/>
              <a:cs typeface="Sarabun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arabun" pitchFamily="2" charset="-34"/>
                <a:cs typeface="Sarabun" pitchFamily="2" charset="-34"/>
              </a:rPr>
              <a:t>Matt Coles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arabun" pitchFamily="2" charset="-34"/>
                <a:cs typeface="Sarabun" pitchFamily="2" charset="-34"/>
              </a:rPr>
              <a:t>Christopher 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arabun" pitchFamily="2" charset="-34"/>
                <a:cs typeface="Sarabun" pitchFamily="2" charset="-34"/>
              </a:rPr>
              <a:t>Bill Hansen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arabun" pitchFamily="2" charset="-34"/>
                <a:cs typeface="Sarabun" pitchFamily="2" charset="-34"/>
              </a:rPr>
              <a:t>Robert Hurlbut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Sarabun" pitchFamily="2" charset="-34"/>
                <a:cs typeface="Sarabun" pitchFamily="2" charset="-34"/>
              </a:rPr>
              <a:t>Takaharu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arabun" pitchFamily="2" charset="-34"/>
                <a:cs typeface="Sarabun" pitchFamily="2" charset="-34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Sarabun" pitchFamily="2" charset="-34"/>
                <a:cs typeface="Sarabun" pitchFamily="2" charset="-34"/>
              </a:rPr>
              <a:t>Osaga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arabun" pitchFamily="2" charset="-34"/>
              <a:cs typeface="Sarabun" pitchFamily="2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Sarabun" pitchFamily="2" charset="-34"/>
                <a:cs typeface="Sarabun" pitchFamily="2" charset="-34"/>
              </a:rPr>
              <a:t>Izar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Sarabun" pitchFamily="2" charset="-34"/>
                <a:cs typeface="Sarabun" pitchFamily="2" charset="-34"/>
              </a:rPr>
              <a:t>Tarandach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Sarabun" pitchFamily="2" charset="-34"/>
              <a:cs typeface="Sarabun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6756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45E9-3747-71E4-B597-F62EA4F3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FFD4A-3706-E73A-48E8-21673D343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3686" y="2971800"/>
            <a:ext cx="8284627" cy="4439603"/>
          </a:xfrm>
        </p:spPr>
        <p:txBody>
          <a:bodyPr>
            <a:normAutofit/>
          </a:bodyPr>
          <a:lstStyle/>
          <a:p>
            <a:pPr marL="38099" indent="0">
              <a:buNone/>
            </a:pPr>
            <a:r>
              <a:rPr lang="en-US" sz="4000" dirty="0"/>
              <a:t>Questions?</a:t>
            </a:r>
          </a:p>
          <a:p>
            <a:pPr marL="38099" indent="0">
              <a:buNone/>
            </a:pPr>
            <a:r>
              <a:rPr lang="en-US" sz="4000" dirty="0"/>
              <a:t>Now or</a:t>
            </a:r>
          </a:p>
          <a:p>
            <a:pPr marL="38099" indent="0">
              <a:buNone/>
            </a:pPr>
            <a:r>
              <a:rPr lang="en-US" sz="4000" dirty="0" err="1"/>
              <a:t>adam@shostack.org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5AF59-7AFD-EBFB-10A4-03B5C14F452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5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787F-117C-A8C6-5EFF-34D4C9F3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core argument: Publish!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6581A-FCCC-CCE9-A83A-1E8EE0ABC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Threat modeling has been a norm for a long time</a:t>
            </a:r>
          </a:p>
          <a:p>
            <a:pPr lvl="1"/>
            <a:r>
              <a:rPr lang="en-US" dirty="0"/>
              <a:t>Crucial to good engineering</a:t>
            </a:r>
          </a:p>
          <a:p>
            <a:r>
              <a:rPr lang="en-US" dirty="0"/>
              <a:t>TMs explain your security understanding, decisions and properties</a:t>
            </a:r>
          </a:p>
          <a:p>
            <a:pPr lvl="1"/>
            <a:r>
              <a:rPr lang="en-US" dirty="0"/>
              <a:t>Crucial to customers</a:t>
            </a:r>
          </a:p>
          <a:p>
            <a:r>
              <a:rPr lang="en-US" dirty="0"/>
              <a:t>Aligns with “secure by design” + “secure by demand”</a:t>
            </a:r>
          </a:p>
          <a:p>
            <a:r>
              <a:rPr lang="en-US" dirty="0"/>
              <a:t>So: Publish your threat models!</a:t>
            </a:r>
          </a:p>
        </p:txBody>
      </p:sp>
    </p:spTree>
    <p:extLst>
      <p:ext uri="{BB962C8B-B14F-4D97-AF65-F5344CB8AC3E}">
        <p14:creationId xmlns:p14="http://schemas.microsoft.com/office/powerpoint/2010/main" val="75487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C584B-A115-0664-19F0-0C5FF7B3A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187"/>
            <a:ext cx="10515600" cy="1325563"/>
          </a:xfrm>
        </p:spPr>
        <p:txBody>
          <a:bodyPr/>
          <a:lstStyle/>
          <a:p>
            <a:r>
              <a:rPr lang="en-US" dirty="0"/>
              <a:t>But no one would ever do that!?!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E00488-93F5-D7BF-388C-5D9CDA9E7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/>
          <a:stretch/>
        </p:blipFill>
        <p:spPr bwMode="auto">
          <a:xfrm>
            <a:off x="838200" y="1772749"/>
            <a:ext cx="10279066" cy="4293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46ED6D-D672-C61A-B71A-7CA70547D695}"/>
              </a:ext>
            </a:extLst>
          </p:cNvPr>
          <p:cNvCxnSpPr/>
          <p:nvPr/>
        </p:nvCxnSpPr>
        <p:spPr>
          <a:xfrm>
            <a:off x="5453664" y="4516924"/>
            <a:ext cx="22977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C223F9-3F59-302A-2CFB-B35B8121F75F}"/>
              </a:ext>
            </a:extLst>
          </p:cNvPr>
          <p:cNvSpPr txBox="1"/>
          <p:nvPr/>
        </p:nvSpPr>
        <p:spPr>
          <a:xfrm>
            <a:off x="3090746" y="5537051"/>
            <a:ext cx="975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effectLst/>
                <a:latin typeface="Sarabun Light" pitchFamily="2" charset="-34"/>
                <a:cs typeface="Sarabun Light" pitchFamily="2" charset="-34"/>
              </a:rPr>
              <a:t>https://</a:t>
            </a:r>
            <a:r>
              <a:rPr lang="en-US" dirty="0" err="1">
                <a:solidFill>
                  <a:schemeClr val="accent1"/>
                </a:solidFill>
                <a:effectLst/>
                <a:latin typeface="Sarabun Light" pitchFamily="2" charset="-34"/>
                <a:cs typeface="Sarabun Light" pitchFamily="2" charset="-34"/>
              </a:rPr>
              <a:t>ai.meta.com</a:t>
            </a:r>
            <a:r>
              <a:rPr lang="en-US" dirty="0">
                <a:solidFill>
                  <a:schemeClr val="accent1"/>
                </a:solidFill>
                <a:effectLst/>
                <a:latin typeface="Sarabun Light" pitchFamily="2" charset="-34"/>
                <a:cs typeface="Sarabun Light" pitchFamily="2" charset="-34"/>
              </a:rPr>
              <a:t>/blog/ai-defenders-program-llama-protection-tools</a:t>
            </a:r>
            <a:endParaRPr lang="en-US" dirty="0">
              <a:solidFill>
                <a:schemeClr val="accent1"/>
              </a:solidFill>
              <a:latin typeface="Sarabun Light" pitchFamily="2" charset="-34"/>
              <a:cs typeface="Sarabun Ligh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579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66089-CEB3-DE95-C7D7-000CA16A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saying “you” should publish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8E6879-174C-3EC0-14CF-B19838CBB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684" y="1530377"/>
            <a:ext cx="8196278" cy="519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411815-16B3-626F-1D1E-479B845B7BCA}"/>
              </a:ext>
            </a:extLst>
          </p:cNvPr>
          <p:cNvSpPr txBox="1"/>
          <p:nvPr/>
        </p:nvSpPr>
        <p:spPr>
          <a:xfrm>
            <a:off x="8787161" y="5569545"/>
            <a:ext cx="340483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Sarabun" pitchFamily="2" charset="-34"/>
                <a:cs typeface="Sarabun" pitchFamily="2" charset="-34"/>
                <a:hlinkClick r:id="rId3"/>
              </a:rPr>
              <a:t>https://shostack.org/files</a:t>
            </a:r>
            <a:r>
              <a:rPr lang="en-US" dirty="0">
                <a:solidFill>
                  <a:schemeClr val="accent1"/>
                </a:solidFill>
                <a:latin typeface="Sarabun" pitchFamily="2" charset="-34"/>
                <a:cs typeface="Sarabun" pitchFamily="2" charset="-34"/>
              </a:rPr>
              <a:t> /</a:t>
            </a:r>
            <a:r>
              <a:rPr lang="en-US" dirty="0" err="1">
                <a:solidFill>
                  <a:schemeClr val="accent1"/>
                </a:solidFill>
                <a:latin typeface="Sarabun" pitchFamily="2" charset="-34"/>
                <a:cs typeface="Sarabun" pitchFamily="2" charset="-34"/>
              </a:rPr>
              <a:t>zks</a:t>
            </a:r>
            <a:r>
              <a:rPr lang="en-US" dirty="0">
                <a:solidFill>
                  <a:schemeClr val="accent1"/>
                </a:solidFill>
                <a:latin typeface="Sarabun" pitchFamily="2" charset="-34"/>
                <a:cs typeface="Sarabun" pitchFamily="2" charset="-34"/>
              </a:rPr>
              <a:t>/</a:t>
            </a:r>
            <a:r>
              <a:rPr lang="en-US" dirty="0" err="1">
                <a:solidFill>
                  <a:schemeClr val="accent1"/>
                </a:solidFill>
                <a:latin typeface="Sarabun" pitchFamily="2" charset="-34"/>
                <a:cs typeface="Sarabun" pitchFamily="2" charset="-34"/>
              </a:rPr>
              <a:t>zeroknowledgewhitepapers</a:t>
            </a:r>
            <a:r>
              <a:rPr lang="en-US" dirty="0">
                <a:solidFill>
                  <a:schemeClr val="accent1"/>
                </a:solidFill>
                <a:latin typeface="Sarabun" pitchFamily="2" charset="-34"/>
                <a:cs typeface="Sarabun" pitchFamily="2" charset="-34"/>
              </a:rPr>
              <a:t>/Freedom_Security2-1.pdf</a:t>
            </a:r>
          </a:p>
        </p:txBody>
      </p:sp>
    </p:spTree>
    <p:extLst>
      <p:ext uri="{BB962C8B-B14F-4D97-AF65-F5344CB8AC3E}">
        <p14:creationId xmlns:p14="http://schemas.microsoft.com/office/powerpoint/2010/main" val="317186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79960-2979-B68F-3E25-CB652756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15B7B-0C15-E1C2-7E9C-C52A964E8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 of publishing threat models</a:t>
            </a:r>
          </a:p>
          <a:p>
            <a:r>
              <a:rPr lang="en-US" dirty="0"/>
              <a:t>Dangers of publishing</a:t>
            </a:r>
          </a:p>
          <a:p>
            <a:r>
              <a:rPr lang="en-US" dirty="0"/>
              <a:t>Practicalities</a:t>
            </a:r>
          </a:p>
        </p:txBody>
      </p:sp>
    </p:spTree>
    <p:extLst>
      <p:ext uri="{BB962C8B-B14F-4D97-AF65-F5344CB8AC3E}">
        <p14:creationId xmlns:p14="http://schemas.microsoft.com/office/powerpoint/2010/main" val="133186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322B9-7B54-9127-A12B-23A8F4D9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context: What is a TM doc?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CC84D-0E72-C8C3-94D2-E936F54D8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primary engineering record of security analysis + decisions</a:t>
            </a:r>
          </a:p>
          <a:p>
            <a:r>
              <a:rPr lang="en-US" dirty="0"/>
              <a:t>Often left informal or kept secret</a:t>
            </a:r>
          </a:p>
          <a:p>
            <a:r>
              <a:rPr lang="en-US" dirty="0"/>
              <a:t>Sometimes integrated into design docs (when those exist)</a:t>
            </a:r>
          </a:p>
          <a:p>
            <a:r>
              <a:rPr lang="en-US" dirty="0"/>
              <a:t>May discuss known failings or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D0F25-1305-8EA8-2CE4-DBD5A7F1016A}"/>
              </a:ext>
            </a:extLst>
          </p:cNvPr>
          <p:cNvSpPr txBox="1"/>
          <p:nvPr/>
        </p:nvSpPr>
        <p:spPr>
          <a:xfrm>
            <a:off x="0" y="457200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Threat models are the best way to talk </a:t>
            </a:r>
          </a:p>
          <a:p>
            <a:pPr algn="ctr"/>
            <a:r>
              <a:rPr lang="en-US" sz="3600" dirty="0">
                <a:latin typeface="Sarabun" pitchFamily="2" charset="-34"/>
                <a:cs typeface="Sarabun" pitchFamily="2" charset="-34"/>
              </a:rPr>
              <a:t>about the security of your system</a:t>
            </a:r>
          </a:p>
        </p:txBody>
      </p:sp>
    </p:spTree>
    <p:extLst>
      <p:ext uri="{BB962C8B-B14F-4D97-AF65-F5344CB8AC3E}">
        <p14:creationId xmlns:p14="http://schemas.microsoft.com/office/powerpoint/2010/main" val="237294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DCCFE-A132-8D0E-9F87-3E79DA83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</a:t>
            </a:r>
            <a:br>
              <a:rPr lang="en-US" dirty="0"/>
            </a:br>
            <a:r>
              <a:rPr lang="en-US" dirty="0"/>
              <a:t>publishing threat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EDD37-ADE0-8B8B-EDE2-23B2E66FC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24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-2023-very-subtle.potx" id="{7B594590-D735-8844-B29C-F0296C5C969F}" vid="{69292665-D335-3847-A33A-30ED1FF32A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10837</TotalTime>
  <Words>1426</Words>
  <Application>Microsoft Macintosh PowerPoint</Application>
  <PresentationFormat>Widescreen</PresentationFormat>
  <Paragraphs>221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NTR</vt:lpstr>
      <vt:lpstr>Overpass</vt:lpstr>
      <vt:lpstr>Sarabun Light</vt:lpstr>
      <vt:lpstr>Aptos</vt:lpstr>
      <vt:lpstr>Sarabun</vt:lpstr>
      <vt:lpstr>Arial</vt:lpstr>
      <vt:lpstr>Century Gothic</vt:lpstr>
      <vt:lpstr>Office Theme</vt:lpstr>
      <vt:lpstr>Publish your threat models!</vt:lpstr>
      <vt:lpstr>About Adam Shostack</vt:lpstr>
      <vt:lpstr>About Loren Kohnfelder</vt:lpstr>
      <vt:lpstr>Our core argument: Publish!</vt:lpstr>
      <vt:lpstr>But no one would ever do that!?!</vt:lpstr>
      <vt:lpstr>Not just saying “you” should publish</vt:lpstr>
      <vt:lpstr>Agenda</vt:lpstr>
      <vt:lpstr>Quick context: What is a TM doc?</vt:lpstr>
      <vt:lpstr>Benefits of  publishing threat models</vt:lpstr>
      <vt:lpstr>Transparency demands are growing</vt:lpstr>
      <vt:lpstr>Security isn’t “one size fits all”</vt:lpstr>
      <vt:lpstr>Threat Models are worth a thousand words</vt:lpstr>
      <vt:lpstr>Publishing serves providers</vt:lpstr>
      <vt:lpstr>Publishing serves buyers</vt:lpstr>
      <vt:lpstr>Publishing serves people beyond customers</vt:lpstr>
      <vt:lpstr>Publishing serves the world</vt:lpstr>
      <vt:lpstr>Publishing serves providers, redux</vt:lpstr>
      <vt:lpstr>Dangers of  publishing threat models</vt:lpstr>
      <vt:lpstr>Strong emotional responses</vt:lpstr>
      <vt:lpstr>Publishing has costs</vt:lpstr>
      <vt:lpstr>What could go wrong? (Meta edition)</vt:lpstr>
      <vt:lpstr>Differentiated threats may abound</vt:lpstr>
      <vt:lpstr>Mitigating the Dangers</vt:lpstr>
      <vt:lpstr>Publishing safely (1/2)</vt:lpstr>
      <vt:lpstr>Publishing safely (2/2)</vt:lpstr>
      <vt:lpstr>Do we need full transparency? Models</vt:lpstr>
      <vt:lpstr>Do we need full transparency? Threats</vt:lpstr>
      <vt:lpstr>A publication rubric (not yet tested)</vt:lpstr>
      <vt:lpstr>Did we do a good job?</vt:lpstr>
      <vt:lpstr>If you’re not convinced…</vt:lpstr>
      <vt:lpstr>Build lists or other resources…</vt:lpstr>
      <vt:lpstr>Call to action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Adam</dc:creator>
  <cp:keywords/>
  <dc:description/>
  <cp:lastModifiedBy>Adam</cp:lastModifiedBy>
  <cp:revision>22</cp:revision>
  <dcterms:created xsi:type="dcterms:W3CDTF">2025-05-05T16:38:58Z</dcterms:created>
  <dcterms:modified xsi:type="dcterms:W3CDTF">2025-05-22T22:53:45Z</dcterms:modified>
  <cp:category/>
</cp:coreProperties>
</file>