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428" r:id="rId2"/>
    <p:sldId id="353" r:id="rId3"/>
    <p:sldId id="393" r:id="rId4"/>
    <p:sldId id="403" r:id="rId5"/>
    <p:sldId id="314" r:id="rId6"/>
    <p:sldId id="322" r:id="rId7"/>
    <p:sldId id="323" r:id="rId8"/>
    <p:sldId id="418" r:id="rId9"/>
    <p:sldId id="409" r:id="rId10"/>
    <p:sldId id="394" r:id="rId11"/>
    <p:sldId id="395" r:id="rId12"/>
    <p:sldId id="399" r:id="rId13"/>
    <p:sldId id="396" r:id="rId14"/>
    <p:sldId id="400" r:id="rId15"/>
    <p:sldId id="416" r:id="rId16"/>
    <p:sldId id="404" r:id="rId17"/>
    <p:sldId id="421" r:id="rId18"/>
    <p:sldId id="422" r:id="rId19"/>
    <p:sldId id="423" r:id="rId20"/>
    <p:sldId id="410" r:id="rId21"/>
    <p:sldId id="412" r:id="rId22"/>
    <p:sldId id="413" r:id="rId23"/>
    <p:sldId id="411" r:id="rId24"/>
    <p:sldId id="414" r:id="rId25"/>
    <p:sldId id="424" r:id="rId26"/>
    <p:sldId id="397" r:id="rId27"/>
    <p:sldId id="398" r:id="rId28"/>
    <p:sldId id="415" r:id="rId29"/>
    <p:sldId id="425" r:id="rId30"/>
    <p:sldId id="401" r:id="rId31"/>
    <p:sldId id="407" r:id="rId32"/>
    <p:sldId id="406" r:id="rId33"/>
    <p:sldId id="408" r:id="rId34"/>
    <p:sldId id="417" r:id="rId35"/>
    <p:sldId id="309" r:id="rId36"/>
    <p:sldId id="360" r:id="rId37"/>
    <p:sldId id="390" r:id="rId38"/>
    <p:sldId id="391" r:id="rId39"/>
    <p:sldId id="3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CE41C2-3397-0711-DACE-AFA03465A421}" name="Kymberlee Price" initials="KP" userId="fYIBnOhh0yzrClo92tR+kgHo8W4M9MM4Q7ORafB53RQ=" providerId="None"/>
  <p188:author id="{DFA794C2-386D-6ABC-B051-D2DA0738F4B5}" name="Kym Possible" initials="KP" userId="36d81f412c199c9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252A4"/>
    <a:srgbClr val="F75212"/>
    <a:srgbClr val="5253A4"/>
    <a:srgbClr val="C4C4DF"/>
    <a:srgbClr val="7EC351"/>
    <a:srgbClr val="76BB52"/>
    <a:srgbClr val="5455A5"/>
    <a:srgbClr val="42842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90C1DB-AD40-47E3-85FB-8526D9C491FE}" v="1" dt="2026-02-25T17:26:38.608"/>
    <p1510:client id="{D6410AC4-CA20-4BBE-B2E7-B1BAB31DAFB3}" v="4" dt="2026-02-27T02:20:13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1"/>
    <p:restoredTop sz="87181"/>
  </p:normalViewPr>
  <p:slideViewPr>
    <p:cSldViewPr snapToGrid="0">
      <p:cViewPr varScale="1">
        <p:scale>
          <a:sx n="100" d="100"/>
          <a:sy n="100" d="100"/>
        </p:scale>
        <p:origin x="72" y="160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arabun" pitchFamily="2" charset="-34"/>
              </a:defRPr>
            </a:lvl1pPr>
          </a:lstStyle>
          <a:p>
            <a:fld id="{A3D09BF9-0116-5E45-A134-53F42A4B0D40}" type="datetimeFigureOut">
              <a:rPr lang="en-US" smtClean="0"/>
              <a:pPr/>
              <a:t>2/28/26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arabun" pitchFamily="2" charset="-34"/>
              </a:defRPr>
            </a:lvl1pPr>
          </a:lstStyle>
          <a:p>
            <a:fld id="{5FE7227C-18A3-E14C-A048-1C8E66AE2B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arabun" pitchFamily="2" charset="-34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United we secure;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BDFEC3-8487-43E8-A154-7C12CBC1FFF2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319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76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81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61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16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60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88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6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colors – Dark blue, </a:t>
            </a:r>
            <a:r>
              <a:rPr lang="en-US" dirty="0" err="1"/>
              <a:t>eng</a:t>
            </a:r>
            <a:r>
              <a:rPr lang="en-US" dirty="0"/>
              <a:t> stage; light blue, defenses which surround them, green @ </a:t>
            </a:r>
            <a:r>
              <a:rPr lang="en-US" dirty="0" err="1"/>
              <a:t>cust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5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16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4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 noProof="0" dirty="0"/>
              <a:t>A person’s background and experience</a:t>
            </a:r>
          </a:p>
          <a:p>
            <a:pPr lvl="0" algn="l"/>
            <a:r>
              <a:rPr lang="en-US" noProof="0" dirty="0"/>
              <a:t>Their company’s position in the tech supply chain</a:t>
            </a:r>
          </a:p>
          <a:p>
            <a:pPr lvl="0" algn="l"/>
            <a:r>
              <a:rPr lang="en-US" noProof="0" dirty="0"/>
              <a:t>The platform a system runs on</a:t>
            </a:r>
          </a:p>
          <a:p>
            <a:pPr lvl="0" algn="l"/>
            <a:r>
              <a:rPr lang="en-US" noProof="0" dirty="0"/>
              <a:t>The age of the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33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3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8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Learn so much from students/Recent training</a:t>
            </a:r>
          </a:p>
          <a:p>
            <a:pPr algn="l"/>
            <a:r>
              <a:rPr lang="en-US" dirty="0"/>
              <a:t>Why we use bikes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11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terms – next slide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(None of us are as smart as all of us)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73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7227C-18A3-E14C-A048-1C8E66AE2B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0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5B7F-9549-2B01-05E2-A34FB7AAD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51948-3C58-F439-DE99-4DE0E714C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0E9DD-D89F-1664-33EF-91CF98B1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B75C4-5EC8-0210-CA91-52928663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C4E32-228F-E66B-5FF9-E79EE729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8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A0AF-E282-9932-157D-2F1EF513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59F7C-DC11-6972-029A-CE94F8EC0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6326C-D200-1931-7101-FA31E790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D2EE8-DF2F-22D2-7BF1-9D20A508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87BEB-4558-3C5D-0575-B45288D6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D8BAB-E786-D443-9A74-DC0FCD5DF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F070C-1972-8616-D2BE-FAFF60F59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F834E-BA62-07BA-D54C-DD483E5E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BAE3-9256-0A5D-C03F-BF95FBD1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252CD-672C-D2D7-E32F-9ED68B11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2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521209" y="365130"/>
            <a:ext cx="9096992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521212" y="1737363"/>
            <a:ext cx="11046171" cy="443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457189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6C66B4"/>
              </a:buClr>
              <a:buSzPts val="2800"/>
              <a:buFont typeface="Arial" panose="020B0604020202020204" pitchFamily="34" charset="0"/>
              <a:buChar char="•"/>
              <a:defRPr/>
            </a:lvl1pPr>
            <a:lvl2pPr marL="685783" lvl="1" indent="-2857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TR"/>
              <a:buChar char="–"/>
              <a:defRPr/>
            </a:lvl2pPr>
            <a:lvl3pPr marL="1028674" lvl="2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EABAB"/>
              </a:buClr>
              <a:buSzPts val="20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2"/>
          </p:nvPr>
        </p:nvSpPr>
        <p:spPr>
          <a:xfrm>
            <a:off x="521209" y="1208636"/>
            <a:ext cx="9096992" cy="31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91" lvl="0" indent="-171446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300"/>
              <a:buNone/>
              <a:defRPr sz="1725" b="0" i="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416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458A-E45D-89BD-C220-8059725A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77C93-C1C0-0BD2-CCED-9B2A0D5E8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40C3-36DA-1674-DC39-3A92B537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FCDFA-E6F2-DC75-FD17-0F603E01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FBF43-C90B-7B26-2A65-C646A6B5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6B6E6F-3C31-DCD0-9834-A519857A9E43}"/>
              </a:ext>
            </a:extLst>
          </p:cNvPr>
          <p:cNvCxnSpPr>
            <a:cxnSpLocks/>
          </p:cNvCxnSpPr>
          <p:nvPr userDrawn="1"/>
        </p:nvCxnSpPr>
        <p:spPr>
          <a:xfrm>
            <a:off x="876929" y="1421874"/>
            <a:ext cx="5219071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03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96B0-CE9D-3F71-29B9-A80CBC9D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23EBD-AD01-B031-6710-8A05271B2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750C1-F196-0812-9516-624F9B46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13269-5F18-C520-9E08-3B9220FD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6A16-FDFA-C385-3005-27AA5A07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4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562A-CC03-45E1-E797-C3856A09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FEB06-2680-D68A-4662-EBF4D2FEC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1F728-D27E-AED8-8286-04B514F6F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7D2BC-7426-55B4-B883-75822EE3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1FE87-38D3-092A-B0AD-562359BBB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3DD5A-1DDC-16E3-2C1D-9858DC15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1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690B-D3E2-2D04-9311-0A06B815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3D45F-EB78-B8E8-30C5-CF7DC3B2B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20264-351E-833A-6268-0600626E1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53390-BBA2-3BC1-66F0-C60EE0F40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C46D-118E-1B03-0C0F-891EA8476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8EA49-6EDD-E34D-5764-46FEA02E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2/28/26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F4CD4-79E0-0D25-EC1B-B3C95F1C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1441D-45CF-ED44-C8CB-E3D71C4F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0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BB3B-F525-4BC5-90D8-98531901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8397A-5B60-137F-BD48-02F31CF3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2014A-9925-A19A-11D3-F34C6C66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480BE-5EC2-6D55-9243-B433F618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EA0DD-C808-8941-727E-3A0DDE3D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2/28/26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98EDF-3215-0627-0D1B-6A8408D2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8D6AC-7D11-D3B5-83B2-1745A4E3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66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C6B2-ED15-ABD8-B0F5-D136EDC8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BCF91-54FF-5328-E834-BBD2D4B11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C1241-0109-5048-39A1-5549372D7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4958-FB61-3E1A-D847-D17ADFB46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5406B-2BD4-5179-4AFE-F8B435EA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4C6E5-9E08-4EA7-B77F-F8D8BDB9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5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C761-BE5F-FF8C-2A6A-E5A705DE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8E241-5896-900A-420F-167989439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7A884-87FB-A608-B307-5429366C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951D8-710F-A799-45ED-F40BF491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FC3B5-D6F9-5737-A4D6-3D4F87E1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rabun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A0CDB-5C30-BE6D-68C3-7CA8A342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8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86F2E-AE56-02E2-8004-278C30AC0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F2DA9-B1C0-30D6-956B-8C6B2A19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CA5C4-1AA2-66ED-2C2B-EA59A62BA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itchFamily="2" charset="-34"/>
                <a:cs typeface="Sarabun" pitchFamily="2" charset="-34"/>
              </a:defRPr>
            </a:lvl1pPr>
          </a:lstStyle>
          <a:p>
            <a:fld id="{771D25E6-484F-7241-B178-56AB1D19F584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8D2B-BCC3-5B0C-09BC-897A158FD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itchFamily="2" charset="-34"/>
                <a:cs typeface="Sarabun" pitchFamily="2" charset="-34"/>
              </a:defRPr>
            </a:lvl1pPr>
          </a:lstStyle>
          <a:p>
            <a:fld id="{0FEA92F5-D873-2F40-8829-655CC845A3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2BA2A-09A2-5EBA-1C2B-7D61374EAB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534754" y="6403964"/>
            <a:ext cx="1122491" cy="2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0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itchFamily="2" charset="-34"/>
          <a:ea typeface="+mj-ea"/>
          <a:cs typeface="Sarabun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hostack.org/blog/owasp-keynote-available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dam@Shostack.org" TargetMode="External"/><Relationship Id="rId5" Type="http://schemas.openxmlformats.org/officeDocument/2006/relationships/hyperlink" Target="https://shostack.org/contact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cs typeface="Sarabun"/>
              </a:rPr>
              <a:t>Layering Defenses:</a:t>
            </a:r>
            <a:br>
              <a:rPr lang="en-US" sz="5400" b="1" dirty="0">
                <a:cs typeface="Sarabun"/>
              </a:rPr>
            </a:br>
            <a:r>
              <a:rPr lang="en-US" sz="5400" b="1" dirty="0">
                <a:cs typeface="Sarabun"/>
              </a:rPr>
              <a:t>A New Hope?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Adam Shostack</a:t>
            </a:r>
            <a:br>
              <a:rPr lang="en-US" dirty="0"/>
            </a:br>
            <a:r>
              <a:rPr lang="en-US" sz="1900" dirty="0"/>
              <a:t>February 2026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795454-A074-0251-A87F-553C1EFB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35" y="4429919"/>
            <a:ext cx="1745329" cy="17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847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30E23-7836-7907-1CF8-E84DF69B3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D0355-887E-6D01-C306-0775733A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story: A recent training delivery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B246A0-9C10-FFF6-05CE-37B801214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336061"/>
            <a:ext cx="5173249" cy="452213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A0BCD7-FC3A-BCAA-1123-13421BA52C3C}"/>
              </a:ext>
            </a:extLst>
          </p:cNvPr>
          <p:cNvSpPr txBox="1"/>
          <p:nvPr/>
        </p:nvSpPr>
        <p:spPr>
          <a:xfrm>
            <a:off x="3696176" y="2498900"/>
            <a:ext cx="1332788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sx="105000" sy="105000" algn="tl" rotWithShape="0">
              <a:schemeClr val="accent4">
                <a:lumMod val="40000"/>
                <a:lumOff val="60000"/>
                <a:alpha val="79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SIEM</a:t>
            </a:r>
          </a:p>
          <a:p>
            <a:r>
              <a:rPr lang="en-US" dirty="0">
                <a:latin typeface="Chalkduster" panose="03050602040202020205" pitchFamily="66" charset="77"/>
              </a:rPr>
              <a:t>SOAR</a:t>
            </a:r>
          </a:p>
          <a:p>
            <a:r>
              <a:rPr lang="en-US" dirty="0">
                <a:latin typeface="Chalkduster" panose="03050602040202020205" pitchFamily="66" charset="77"/>
              </a:rPr>
              <a:t>EDR</a:t>
            </a:r>
          </a:p>
          <a:p>
            <a:r>
              <a:rPr lang="en-US" dirty="0">
                <a:latin typeface="Chalkduster" panose="03050602040202020205" pitchFamily="66" charset="77"/>
              </a:rPr>
              <a:t>BAS</a:t>
            </a:r>
          </a:p>
          <a:p>
            <a:r>
              <a:rPr lang="en-US" dirty="0">
                <a:latin typeface="Chalkduster" panose="03050602040202020205" pitchFamily="66" charset="77"/>
              </a:rPr>
              <a:t>...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A0721B-47D5-0C3E-FECD-7C624EE30613}"/>
              </a:ext>
            </a:extLst>
          </p:cNvPr>
          <p:cNvGrpSpPr/>
          <p:nvPr/>
        </p:nvGrpSpPr>
        <p:grpSpPr>
          <a:xfrm>
            <a:off x="5470981" y="2336061"/>
            <a:ext cx="6917308" cy="4514370"/>
            <a:chOff x="5470981" y="2336061"/>
            <a:chExt cx="6917308" cy="45143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2883BC-E72C-B980-7555-D001BD874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0981" y="2336061"/>
              <a:ext cx="6917308" cy="45143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3EF55F-0CA7-B8C8-2304-1604843A4BDD}"/>
                </a:ext>
              </a:extLst>
            </p:cNvPr>
            <p:cNvSpPr txBox="1"/>
            <p:nvPr/>
          </p:nvSpPr>
          <p:spPr>
            <a:xfrm>
              <a:off x="8929634" y="2506662"/>
              <a:ext cx="3186165" cy="14773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sx="105000" sy="105000" algn="tl" rotWithShape="0">
                <a:schemeClr val="accent4">
                  <a:lumMod val="40000"/>
                  <a:lumOff val="60000"/>
                  <a:alpha val="80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halkduster" panose="03050602040202020205" pitchFamily="66" charset="77"/>
                </a:rPr>
                <a:t>...</a:t>
              </a:r>
            </a:p>
            <a:p>
              <a:r>
                <a:rPr lang="en-US" dirty="0">
                  <a:latin typeface="Chalkduster" panose="03050602040202020205" pitchFamily="66" charset="77"/>
                </a:rPr>
                <a:t>Special screws on bike</a:t>
              </a:r>
            </a:p>
            <a:p>
              <a:r>
                <a:rPr lang="en-US" dirty="0">
                  <a:latin typeface="Chalkduster" panose="03050602040202020205" pitchFamily="66" charset="77"/>
                </a:rPr>
                <a:t>Locked firmware</a:t>
              </a:r>
            </a:p>
            <a:p>
              <a:r>
                <a:rPr lang="en-US" dirty="0">
                  <a:latin typeface="Chalkduster" panose="03050602040202020205" pitchFamily="66" charset="77"/>
                </a:rPr>
                <a:t>Remove </a:t>
              </a:r>
              <a:r>
                <a:rPr lang="en-US" dirty="0" err="1">
                  <a:latin typeface="Chalkduster" panose="03050602040202020205" pitchFamily="66" charset="77"/>
                </a:rPr>
                <a:t>bluetooth</a:t>
              </a:r>
              <a:endParaRPr lang="en-US" dirty="0">
                <a:latin typeface="Chalkduster" panose="03050602040202020205" pitchFamily="66" charset="77"/>
              </a:endParaRPr>
            </a:p>
            <a:p>
              <a:r>
                <a:rPr lang="en-US" dirty="0">
                  <a:latin typeface="Chalkduster" panose="03050602040202020205" pitchFamily="66" charset="77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91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4AD7D-98D4-FE01-9BB4-80F688D5A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4CC7-6A92-61C3-D54D-FB73054C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story,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10280-D97E-90E4-62F5-6C79F8B56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83866" cy="4351338"/>
          </a:xfrm>
        </p:spPr>
        <p:txBody>
          <a:bodyPr/>
          <a:lstStyle/>
          <a:p>
            <a:r>
              <a:rPr lang="en-US" dirty="0"/>
              <a:t>Students struggled to compare + contrast lists</a:t>
            </a:r>
          </a:p>
          <a:p>
            <a:r>
              <a:rPr lang="en-US" dirty="0"/>
              <a:t>Several viscerally rejected the idea they were in any way different</a:t>
            </a:r>
          </a:p>
          <a:p>
            <a:pPr lvl="1"/>
            <a:r>
              <a:rPr lang="en-US" dirty="0"/>
              <a:t>Pushed for their familiar strategy (“products”, “design changes”)</a:t>
            </a:r>
          </a:p>
          <a:p>
            <a:pPr lvl="1"/>
            <a:r>
              <a:rPr lang="en-US" dirty="0"/>
              <a:t>Talked past each other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 descr="A person holding a sticky note&#10;&#10;AI-generated content may be incorrect.">
            <a:extLst>
              <a:ext uri="{FF2B5EF4-FFF2-40B4-BE49-F238E27FC236}">
                <a16:creationId xmlns:a16="http://schemas.microsoft.com/office/drawing/2014/main" id="{D4E583F7-28D0-E03C-F10C-08891388A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97" y="633069"/>
            <a:ext cx="5219071" cy="5591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13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CF8F3-6B14-1F4A-FC2D-EB27C64B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8F90-E43F-E064-1E75-CDDAF4B86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Many people have a limited toolkit of defenses</a:t>
            </a:r>
          </a:p>
          <a:p>
            <a:r>
              <a:rPr lang="en-US" dirty="0"/>
              <a:t>Partially obscured by the many terms we use</a:t>
            </a:r>
          </a:p>
          <a:p>
            <a:r>
              <a:rPr lang="en-US" dirty="0"/>
              <a:t>Diverse teams are likely to surface a wider range of options</a:t>
            </a:r>
          </a:p>
          <a:p>
            <a:r>
              <a:rPr lang="en-US" dirty="0"/>
              <a:t>How should we think of these?</a:t>
            </a:r>
          </a:p>
          <a:p>
            <a:pPr lvl="1"/>
            <a:r>
              <a:rPr lang="en-US" dirty="0">
                <a:cs typeface="Sarabun"/>
              </a:rPr>
              <a:t>Been using the word toolkit but that has its own issues...</a:t>
            </a:r>
          </a:p>
        </p:txBody>
      </p:sp>
    </p:spTree>
    <p:extLst>
      <p:ext uri="{BB962C8B-B14F-4D97-AF65-F5344CB8AC3E}">
        <p14:creationId xmlns:p14="http://schemas.microsoft.com/office/powerpoint/2010/main" val="2930133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DD2D8-D025-CC71-C1B6-779A411CE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582" y="0"/>
            <a:ext cx="2175417" cy="6514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6E1C7-A2C4-AC08-3384-A95E45C0C0E0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99000">
                <a:schemeClr val="bg1"/>
              </a:gs>
              <a:gs pos="58000">
                <a:srgbClr val="FFFFFF">
                  <a:alpha val="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/>
              <a:t>“What are we going to do?”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C01C0-D54C-A8CE-5B8B-BBA16B41C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Mitigation</a:t>
            </a:r>
          </a:p>
          <a:p>
            <a:r>
              <a:rPr lang="en-US" dirty="0"/>
              <a:t>Remediation</a:t>
            </a:r>
          </a:p>
          <a:p>
            <a:r>
              <a:rPr lang="en-US" dirty="0"/>
              <a:t>Control</a:t>
            </a:r>
          </a:p>
          <a:p>
            <a:r>
              <a:rPr lang="en-US" dirty="0"/>
              <a:t>Risk management</a:t>
            </a:r>
          </a:p>
          <a:p>
            <a:r>
              <a:rPr lang="en-US" dirty="0"/>
              <a:t>Countermeasure</a:t>
            </a:r>
          </a:p>
          <a:p>
            <a:r>
              <a:rPr lang="en-US" dirty="0"/>
              <a:t>Containment</a:t>
            </a:r>
          </a:p>
          <a:p>
            <a:r>
              <a:rPr lang="en-US" dirty="0"/>
              <a:t>Hardening</a:t>
            </a:r>
          </a:p>
          <a:p>
            <a:pPr marL="0" indent="0" algn="ctr">
              <a:buNone/>
            </a:pPr>
            <a:r>
              <a:rPr lang="en-US" i="1" dirty="0"/>
              <a:t>Not all are synonyms...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98686A8-68C1-D228-DA77-38661683058F}"/>
              </a:ext>
            </a:extLst>
          </p:cNvPr>
          <p:cNvSpPr/>
          <p:nvPr/>
        </p:nvSpPr>
        <p:spPr>
          <a:xfrm>
            <a:off x="8139482" y="4805363"/>
            <a:ext cx="1482501" cy="1371600"/>
          </a:xfrm>
          <a:prstGeom prst="wedgeRoundRectCallout">
            <a:avLst>
              <a:gd name="adj1" fmla="val 80402"/>
              <a:gd name="adj2" fmla="val -14139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Sarabun" pitchFamily="2" charset="-34"/>
              </a:rPr>
              <a:t>ChatGPT, when asked for a concise list</a:t>
            </a:r>
          </a:p>
        </p:txBody>
      </p:sp>
    </p:spTree>
    <p:extLst>
      <p:ext uri="{BB962C8B-B14F-4D97-AF65-F5344CB8AC3E}">
        <p14:creationId xmlns:p14="http://schemas.microsoft.com/office/powerpoint/2010/main" val="306125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A7E0-A49E-E3D0-BB5A-967F58FA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are part of great threat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DD2D-622C-4240-7AE0-547DCC4DB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Layers are a model of defenses</a:t>
            </a:r>
          </a:p>
          <a:p>
            <a:r>
              <a:rPr lang="en-US" dirty="0"/>
              <a:t>Maybe mirror STRIDE’s use as a mnemonic?</a:t>
            </a:r>
          </a:p>
          <a:p>
            <a:pPr lvl="1"/>
            <a:r>
              <a:rPr lang="en-US" dirty="0"/>
              <a:t>STRIDE helps us discover threats</a:t>
            </a:r>
          </a:p>
          <a:p>
            <a:r>
              <a:rPr lang="en-US" dirty="0"/>
              <a:t>Expand choices</a:t>
            </a:r>
          </a:p>
          <a:p>
            <a:pPr lvl="1"/>
            <a:r>
              <a:rPr lang="en-US" dirty="0"/>
              <a:t>Generalize from “MFA” to “better authentication”</a:t>
            </a:r>
          </a:p>
          <a:p>
            <a:pPr lvl="1"/>
            <a:r>
              <a:rPr lang="en-US" dirty="0"/>
              <a:t>Better authentication leads to a set of answers</a:t>
            </a:r>
          </a:p>
          <a:p>
            <a:r>
              <a:rPr lang="en-US" dirty="0"/>
              <a:t>Working through this and want help</a:t>
            </a:r>
          </a:p>
          <a:p>
            <a:pPr marL="0" indent="0">
              <a:buNone/>
            </a:pPr>
            <a:r>
              <a:rPr lang="en-US" dirty="0"/>
              <a:t>	None of us are as smart as all of us!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4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53BC-96DC-3184-9629-210C91FF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764617" cy="1325563"/>
          </a:xfrm>
        </p:spPr>
        <p:txBody>
          <a:bodyPr/>
          <a:lstStyle/>
          <a:p>
            <a:r>
              <a:rPr lang="en-US" dirty="0"/>
              <a:t>Defenses are better than risk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6ADC7-5530-A5A7-A3D1-C1B4F6AF8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Protect, detect, respond</a:t>
            </a:r>
          </a:p>
          <a:p>
            <a:r>
              <a:rPr lang="en-US" dirty="0"/>
              <a:t>“People, process” are often a result of “No technology answer”</a:t>
            </a:r>
          </a:p>
          <a:p>
            <a:r>
              <a:rPr lang="en-US" dirty="0"/>
              <a:t>Risk management is often a result of “no good tech answer”</a:t>
            </a:r>
          </a:p>
          <a:p>
            <a:pPr lvl="1"/>
            <a:r>
              <a:rPr lang="en-US" dirty="0"/>
              <a:t>More defenses, less “need” for “risk management” 😇</a:t>
            </a:r>
          </a:p>
          <a:p>
            <a:pPr marL="457200" lvl="1" indent="0">
              <a:buNone/>
            </a:pPr>
            <a:r>
              <a:rPr lang="en-US" dirty="0"/>
              <a:t>(See my </a:t>
            </a:r>
            <a:r>
              <a:rPr lang="en-US" dirty="0" err="1"/>
              <a:t>BSides</a:t>
            </a:r>
            <a:r>
              <a:rPr lang="en-US" dirty="0"/>
              <a:t> Seattle keynote last year or the OWASP version 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https://shostack.org/blog/owasp-keynote-available/</a:t>
            </a:r>
            <a:r>
              <a:rPr lang="en-US" dirty="0"/>
              <a:t> 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88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3BC5C-F0F2-7197-B7E2-8A6E5352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layers of defense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4B8F86-9B44-B31F-0334-F91E2AAD1E60}"/>
              </a:ext>
            </a:extLst>
          </p:cNvPr>
          <p:cNvSpPr/>
          <p:nvPr/>
        </p:nvSpPr>
        <p:spPr>
          <a:xfrm>
            <a:off x="-177800" y="5422392"/>
            <a:ext cx="8001000" cy="113327"/>
          </a:xfrm>
          <a:prstGeom prst="rect">
            <a:avLst/>
          </a:prstGeom>
          <a:solidFill>
            <a:srgbClr val="76BB52"/>
          </a:solidFill>
          <a:ln cap="rnd">
            <a:solidFill>
              <a:srgbClr val="76BB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D68AF5-D1CA-6F6B-4542-38827C7232EA}"/>
              </a:ext>
            </a:extLst>
          </p:cNvPr>
          <p:cNvSpPr/>
          <p:nvPr/>
        </p:nvSpPr>
        <p:spPr>
          <a:xfrm>
            <a:off x="7763933" y="5428693"/>
            <a:ext cx="118534" cy="110970"/>
          </a:xfrm>
          <a:prstGeom prst="ellipse">
            <a:avLst/>
          </a:prstGeom>
          <a:solidFill>
            <a:srgbClr val="76BB52"/>
          </a:solidFill>
          <a:ln>
            <a:solidFill>
              <a:srgbClr val="76BB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5843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AA6A-C2ED-45B4-984F-2F2C74B3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5364"/>
            <a:ext cx="10515600" cy="821276"/>
          </a:xfrm>
        </p:spPr>
        <p:txBody>
          <a:bodyPr anchor="t">
            <a:normAutofit fontScale="90000"/>
          </a:bodyPr>
          <a:lstStyle/>
          <a:p>
            <a:r>
              <a:rPr lang="en-US" sz="3600" dirty="0"/>
              <a:t>A battle station to keep the local systems in line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3147274-3314-0E03-F670-78EC9D79FABE}"/>
              </a:ext>
            </a:extLst>
          </p:cNvPr>
          <p:cNvSpPr txBox="1">
            <a:spLocks/>
          </p:cNvSpPr>
          <p:nvPr/>
        </p:nvSpPr>
        <p:spPr>
          <a:xfrm>
            <a:off x="838200" y="-701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arabun" pitchFamily="2" charset="-34"/>
                <a:ea typeface="+mj-ea"/>
                <a:cs typeface="Sarabun" pitchFamily="2" charset="-34"/>
              </a:defRPr>
            </a:lvl1pPr>
          </a:lstStyle>
          <a:p>
            <a:r>
              <a:rPr lang="en-US" dirty="0"/>
              <a:t>What are we working on?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02346-6F89-8457-E68F-B648BE28C919}"/>
              </a:ext>
            </a:extLst>
          </p:cNvPr>
          <p:cNvCxnSpPr>
            <a:cxnSpLocks/>
          </p:cNvCxnSpPr>
          <p:nvPr/>
        </p:nvCxnSpPr>
        <p:spPr>
          <a:xfrm>
            <a:off x="838200" y="1110127"/>
            <a:ext cx="7831136" cy="0"/>
          </a:xfrm>
          <a:prstGeom prst="line">
            <a:avLst/>
          </a:prstGeom>
          <a:ln w="53975" cap="rnd">
            <a:solidFill>
              <a:srgbClr val="52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F95AF20-89A7-9F82-6BB5-E7A8BEF0C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95" y="1873101"/>
            <a:ext cx="9778409" cy="488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2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82D6E1-80D6-EA5A-29E0-FCB4CFEE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19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What can go wrong?</a:t>
            </a:r>
          </a:p>
        </p:txBody>
      </p:sp>
      <p:pic>
        <p:nvPicPr>
          <p:cNvPr id="2050" name="Picture 2" descr="The original X-Wing attack on the Death Star from the 1977 version of Star Wars.">
            <a:extLst>
              <a:ext uri="{FF2B5EF4-FFF2-40B4-BE49-F238E27FC236}">
                <a16:creationId xmlns:a16="http://schemas.microsoft.com/office/drawing/2014/main" id="{E908EE02-96EB-B80E-7B3B-DDB0EE35CE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364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386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E004A-0CDF-F8C3-7BE3-B158310A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4F392C-E2FC-25EB-0609-1CFB203F269E}"/>
              </a:ext>
            </a:extLst>
          </p:cNvPr>
          <p:cNvSpPr/>
          <p:nvPr/>
        </p:nvSpPr>
        <p:spPr>
          <a:xfrm>
            <a:off x="-177800" y="5422392"/>
            <a:ext cx="8001000" cy="113327"/>
          </a:xfrm>
          <a:prstGeom prst="rect">
            <a:avLst/>
          </a:prstGeom>
          <a:solidFill>
            <a:srgbClr val="76BB52"/>
          </a:solidFill>
          <a:ln cap="rnd">
            <a:solidFill>
              <a:srgbClr val="76BB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411E9B-90FF-449E-E5D6-F9CDAD93D69B}"/>
              </a:ext>
            </a:extLst>
          </p:cNvPr>
          <p:cNvSpPr/>
          <p:nvPr/>
        </p:nvSpPr>
        <p:spPr>
          <a:xfrm>
            <a:off x="7763933" y="5428693"/>
            <a:ext cx="118534" cy="110970"/>
          </a:xfrm>
          <a:prstGeom prst="ellipse">
            <a:avLst/>
          </a:prstGeom>
          <a:solidFill>
            <a:srgbClr val="76BB52"/>
          </a:solidFill>
          <a:ln>
            <a:solidFill>
              <a:srgbClr val="76BB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482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74A1982C-CA7B-6F21-BA8A-64E6B1124A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 anchor="t"/>
          <a:lstStyle/>
          <a:p>
            <a:pPr algn="ctr"/>
            <a:r>
              <a:rPr lang="en-US" dirty="0"/>
              <a:t>About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E1AB0-2CC0-328C-1A50-3AAD57815CC1}"/>
              </a:ext>
            </a:extLst>
          </p:cNvPr>
          <p:cNvSpPr/>
          <p:nvPr/>
        </p:nvSpPr>
        <p:spPr>
          <a:xfrm>
            <a:off x="4953000" y="6187944"/>
            <a:ext cx="2362200" cy="670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6E4052-203A-4832-A7E7-F4EA9FECB6F2}"/>
              </a:ext>
            </a:extLst>
          </p:cNvPr>
          <p:cNvGrpSpPr/>
          <p:nvPr/>
        </p:nvGrpSpPr>
        <p:grpSpPr>
          <a:xfrm>
            <a:off x="8647344" y="1582065"/>
            <a:ext cx="3280575" cy="4571926"/>
            <a:chOff x="8647344" y="1582065"/>
            <a:chExt cx="3280575" cy="4571926"/>
          </a:xfrm>
        </p:grpSpPr>
        <p:pic>
          <p:nvPicPr>
            <p:cNvPr id="14" name="Google Shape;121;p9" descr="Image result for elevation of privilege cards">
              <a:extLst>
                <a:ext uri="{FF2B5EF4-FFF2-40B4-BE49-F238E27FC236}">
                  <a16:creationId xmlns:a16="http://schemas.microsoft.com/office/drawing/2014/main" id="{80EAB70E-BD6E-96CC-50DA-65011A6B9B5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47344" y="3966424"/>
              <a:ext cx="1227548" cy="114262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3921"/>
                </a:srgbClr>
              </a:outerShdw>
            </a:effectLst>
          </p:spPr>
        </p:pic>
        <p:pic>
          <p:nvPicPr>
            <p:cNvPr id="15" name="Google Shape;120;p9">
              <a:extLst>
                <a:ext uri="{FF2B5EF4-FFF2-40B4-BE49-F238E27FC236}">
                  <a16:creationId xmlns:a16="http://schemas.microsoft.com/office/drawing/2014/main" id="{EA068209-86BB-5646-7CD9-682486E1A96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54404" y="1589666"/>
              <a:ext cx="1973515" cy="2249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26;p9">
              <a:extLst>
                <a:ext uri="{FF2B5EF4-FFF2-40B4-BE49-F238E27FC236}">
                  <a16:creationId xmlns:a16="http://schemas.microsoft.com/office/drawing/2014/main" id="{7D587934-BC17-E7A9-19CF-F51F1DB686E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54943" y="4145312"/>
              <a:ext cx="1973515" cy="124811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3921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F0CC26-C937-20CE-E4D7-F9663442D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43060" y="1582065"/>
              <a:ext cx="1504257" cy="2115217"/>
            </a:xfrm>
            <a:prstGeom prst="rect">
              <a:avLst/>
            </a:prstGeom>
          </p:spPr>
        </p:pic>
        <p:pic>
          <p:nvPicPr>
            <p:cNvPr id="4" name="Content Placeholder 6">
              <a:extLst>
                <a:ext uri="{FF2B5EF4-FFF2-40B4-BE49-F238E27FC236}">
                  <a16:creationId xmlns:a16="http://schemas.microsoft.com/office/drawing/2014/main" id="{F290B3E2-4D24-5080-996C-A92109947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24840" y="5606947"/>
              <a:ext cx="2444953" cy="547044"/>
            </a:xfrm>
            <a:prstGeom prst="rect">
              <a:avLst/>
            </a:prstGeom>
          </p:spPr>
        </p:pic>
      </p:grpSp>
      <p:sp>
        <p:nvSpPr>
          <p:cNvPr id="11" name="AutoShape 2" descr="CyberGreen">
            <a:extLst>
              <a:ext uri="{FF2B5EF4-FFF2-40B4-BE49-F238E27FC236}">
                <a16:creationId xmlns:a16="http://schemas.microsoft.com/office/drawing/2014/main" id="{1F5E02D4-C70E-9EE1-A1F9-BBA79E49D2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arabun" pitchFamily="2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F86261-1716-F6D4-0714-972F52E423E8}"/>
              </a:ext>
            </a:extLst>
          </p:cNvPr>
          <p:cNvGrpSpPr/>
          <p:nvPr/>
        </p:nvGrpSpPr>
        <p:grpSpPr>
          <a:xfrm>
            <a:off x="4667628" y="1189008"/>
            <a:ext cx="3352800" cy="5227572"/>
            <a:chOff x="4648200" y="1189008"/>
            <a:chExt cx="3352800" cy="522757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C4FC708-EC18-2AE3-BE0B-D3AB9E0E01B9}"/>
                </a:ext>
              </a:extLst>
            </p:cNvPr>
            <p:cNvSpPr/>
            <p:nvPr/>
          </p:nvSpPr>
          <p:spPr>
            <a:xfrm>
              <a:off x="4648200" y="1189008"/>
              <a:ext cx="3352800" cy="5227572"/>
            </a:xfrm>
            <a:prstGeom prst="roundRect">
              <a:avLst/>
            </a:prstGeom>
            <a:noFill/>
            <a:ln w="57150">
              <a:solidFill>
                <a:srgbClr val="2F5597">
                  <a:alpha val="7529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rabun" pitchFamily="2" charset="-34"/>
              </a:endParaRPr>
            </a:p>
          </p:txBody>
        </p:sp>
        <p:pic>
          <p:nvPicPr>
            <p:cNvPr id="6" name="Google Shape;122;p9">
              <a:extLst>
                <a:ext uri="{FF2B5EF4-FFF2-40B4-BE49-F238E27FC236}">
                  <a16:creationId xmlns:a16="http://schemas.microsoft.com/office/drawing/2014/main" id="{1CFFAB2C-9D05-6C09-0673-FE92468B90E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5833" t="5264" r="5864" b="5264"/>
            <a:stretch/>
          </p:blipFill>
          <p:spPr>
            <a:xfrm>
              <a:off x="5196687" y="4882879"/>
              <a:ext cx="2255827" cy="1236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27;p9">
              <a:extLst>
                <a:ext uri="{FF2B5EF4-FFF2-40B4-BE49-F238E27FC236}">
                  <a16:creationId xmlns:a16="http://schemas.microsoft.com/office/drawing/2014/main" id="{7602BCFD-C3C0-374C-A25C-9D27977410A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7653" t="2365" r="9579" b="-2364"/>
            <a:stretch/>
          </p:blipFill>
          <p:spPr>
            <a:xfrm>
              <a:off x="5009203" y="2909643"/>
              <a:ext cx="2630795" cy="151513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3921"/>
                </a:srgbClr>
              </a:outerShdw>
            </a:effec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07A15E43-2B07-3BB3-CF1D-23CAA421B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536" y="1687028"/>
              <a:ext cx="2968128" cy="6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AutoShape 2" descr="Image of ">
            <a:extLst>
              <a:ext uri="{FF2B5EF4-FFF2-40B4-BE49-F238E27FC236}">
                <a16:creationId xmlns:a16="http://schemas.microsoft.com/office/drawing/2014/main" id="{5D21F415-C702-EF72-1A30-F36D20A938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arabun" pitchFamily="2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73DF06-FABD-C977-3AE3-846291BA2BA2}"/>
              </a:ext>
            </a:extLst>
          </p:cNvPr>
          <p:cNvGrpSpPr/>
          <p:nvPr/>
        </p:nvGrpSpPr>
        <p:grpSpPr>
          <a:xfrm>
            <a:off x="455355" y="1450141"/>
            <a:ext cx="3585357" cy="5021616"/>
            <a:chOff x="455355" y="1450141"/>
            <a:chExt cx="3585357" cy="5021616"/>
          </a:xfrm>
        </p:grpSpPr>
        <p:pic>
          <p:nvPicPr>
            <p:cNvPr id="10" name="Google Shape;123;p9">
              <a:extLst>
                <a:ext uri="{FF2B5EF4-FFF2-40B4-BE49-F238E27FC236}">
                  <a16:creationId xmlns:a16="http://schemas.microsoft.com/office/drawing/2014/main" id="{5BCBFBA3-4A60-8A1E-110B-156E62CF1E4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66408" y="1450141"/>
              <a:ext cx="3352800" cy="7951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770663-9157-5DD5-66BA-13738F8C24B6}"/>
                </a:ext>
              </a:extLst>
            </p:cNvPr>
            <p:cNvSpPr txBox="1"/>
            <p:nvPr/>
          </p:nvSpPr>
          <p:spPr>
            <a:xfrm>
              <a:off x="1351183" y="6102425"/>
              <a:ext cx="2207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455A5"/>
                  </a:solidFill>
                  <a:latin typeface="Sarabun" pitchFamily="2" charset="-34"/>
                  <a:cs typeface="Sarabun" pitchFamily="2" charset="-34"/>
                </a:rPr>
                <a:t>Enabling your threat modeling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A5CB0F6-326E-630F-FC58-9835218B4E26}"/>
                </a:ext>
              </a:extLst>
            </p:cNvPr>
            <p:cNvGrpSpPr/>
            <p:nvPr/>
          </p:nvGrpSpPr>
          <p:grpSpPr>
            <a:xfrm>
              <a:off x="455355" y="2555999"/>
              <a:ext cx="3585357" cy="3565751"/>
              <a:chOff x="455355" y="2555999"/>
              <a:chExt cx="3585357" cy="35657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3061EC2-BBCE-827D-C2F5-485D4DF89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60552" y="3626308"/>
                <a:ext cx="1280160" cy="128016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C277068-D5F5-74CB-C7E7-C679D042B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20047" y="3625923"/>
                <a:ext cx="1280160" cy="128016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C166306-F112-1E33-FB24-729912AB4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5355" y="3626308"/>
                <a:ext cx="1280160" cy="128016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3FE6C1-CD3D-F0F7-E84C-CE1708A72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61965" y="2555999"/>
                <a:ext cx="1339460" cy="128016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E50DD56-E915-436F-F9E9-36B5EFB42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48919" y="4757200"/>
                <a:ext cx="1280160" cy="128016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F53B603-2882-E169-C053-17F5516AC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039" y="4841590"/>
                <a:ext cx="1437972" cy="128016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CD06C44-1FE8-4377-444F-44725089B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6406" y="2566701"/>
                <a:ext cx="1202574" cy="128016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84552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01B53-9AB3-8E7F-7372-C1DB3AB4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4197161" cy="2084523"/>
          </a:xfrm>
        </p:spPr>
        <p:txBody>
          <a:bodyPr>
            <a:normAutofit/>
          </a:bodyPr>
          <a:lstStyle/>
          <a:p>
            <a:r>
              <a:rPr lang="en-US" sz="4000" dirty="0">
                <a:cs typeface="Sarabun"/>
              </a:rPr>
              <a:t>Architectural</a:t>
            </a:r>
            <a:br>
              <a:rPr lang="en-US" sz="4000" dirty="0"/>
            </a:br>
            <a:r>
              <a:rPr lang="en-US" sz="4000" dirty="0">
                <a:cs typeface="Sarabun"/>
              </a:rPr>
              <a:t>improvements:</a:t>
            </a:r>
            <a:br>
              <a:rPr lang="en-US" sz="4000" dirty="0"/>
            </a:br>
            <a:br>
              <a:rPr lang="en-US" dirty="0"/>
            </a:br>
            <a:r>
              <a:rPr lang="en-US" dirty="0">
                <a:cs typeface="Sarabun"/>
              </a:rPr>
              <a:t>Blowout sections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2AD834-B49E-4A64-B80B-A33838B05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92650"/>
            <a:ext cx="3932237" cy="26763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Depends on requirements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Hard to retrofit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 casualty levels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F7B48-E314-5292-7868-83BDFE68E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32D5DA6-7103-9140-68CA-A58D11AC344C}"/>
              </a:ext>
            </a:extLst>
          </p:cNvPr>
          <p:cNvCxnSpPr>
            <a:cxnSpLocks/>
          </p:cNvCxnSpPr>
          <p:nvPr/>
        </p:nvCxnSpPr>
        <p:spPr>
          <a:xfrm>
            <a:off x="839788" y="1758713"/>
            <a:ext cx="2775282" cy="0"/>
          </a:xfrm>
          <a:prstGeom prst="line">
            <a:avLst/>
          </a:prstGeom>
          <a:ln w="53975" cap="rnd">
            <a:solidFill>
              <a:srgbClr val="52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5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119B-0E78-9895-714C-569180216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/>
          <a:p>
            <a:r>
              <a:rPr lang="en-US" sz="4000" dirty="0"/>
              <a:t>Laser</a:t>
            </a:r>
            <a:br>
              <a:rPr lang="en-US" sz="4000" dirty="0"/>
            </a:br>
            <a:r>
              <a:rPr lang="en-US" sz="4000" dirty="0"/>
              <a:t>cannons!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87025D2-86AB-98A0-65FA-BC8214EEA1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520" b="10520"/>
          <a:stretch>
            <a:fillRect/>
          </a:stretch>
        </p:blipFill>
        <p:spPr>
          <a:xfrm>
            <a:off x="3664840" y="0"/>
            <a:ext cx="8685311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53823-E1CA-5496-7280-2A4A79696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166" y="2027583"/>
            <a:ext cx="2810674" cy="25617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Not approved. </a:t>
            </a:r>
            <a:br>
              <a:rPr lang="en-US" sz="2800" dirty="0"/>
            </a:br>
            <a:r>
              <a:rPr lang="en-US" sz="2800" dirty="0"/>
              <a:t>The Empire doesn’t see a small, one-person fighter as a threat.</a:t>
            </a:r>
            <a:endParaRPr lang="en-US" sz="1200" dirty="0">
              <a:cs typeface="Sarabun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6C29AF-11A1-D670-163E-142548668038}"/>
              </a:ext>
            </a:extLst>
          </p:cNvPr>
          <p:cNvCxnSpPr>
            <a:cxnSpLocks/>
          </p:cNvCxnSpPr>
          <p:nvPr/>
        </p:nvCxnSpPr>
        <p:spPr>
          <a:xfrm>
            <a:off x="3416968" y="5518484"/>
            <a:ext cx="4040736" cy="1040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65562F4-B254-A741-6B81-D7E8E521AE55}"/>
              </a:ext>
            </a:extLst>
          </p:cNvPr>
          <p:cNvSpPr txBox="1"/>
          <p:nvPr/>
        </p:nvSpPr>
        <p:spPr>
          <a:xfrm>
            <a:off x="825410" y="4589346"/>
            <a:ext cx="31735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arabun" pitchFamily="2" charset="-34"/>
                <a:cs typeface="Sarabun" pitchFamily="2" charset="-34"/>
              </a:rPr>
              <a:t>Also, the AI laser plans called for...</a:t>
            </a:r>
          </a:p>
          <a:p>
            <a:pPr lvl="1"/>
            <a:r>
              <a:rPr lang="en-US" sz="2800" i="1" dirty="0">
                <a:latin typeface="Sarabun" pitchFamily="2" charset="-34"/>
                <a:cs typeface="Sarabun" pitchFamily="2" charset="-34"/>
              </a:rPr>
              <a:t>more ventilation shafts!</a:t>
            </a:r>
          </a:p>
          <a:p>
            <a:endParaRPr lang="en-US" dirty="0">
              <a:latin typeface="Sarabun" pitchFamily="2" charset="-3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0127DA-13A4-2D45-0236-F394BEC50956}"/>
              </a:ext>
            </a:extLst>
          </p:cNvPr>
          <p:cNvCxnSpPr>
            <a:cxnSpLocks/>
          </p:cNvCxnSpPr>
          <p:nvPr/>
        </p:nvCxnSpPr>
        <p:spPr>
          <a:xfrm>
            <a:off x="839788" y="1758713"/>
            <a:ext cx="2775282" cy="0"/>
          </a:xfrm>
          <a:prstGeom prst="line">
            <a:avLst/>
          </a:prstGeom>
          <a:ln w="53975" cap="rnd">
            <a:solidFill>
              <a:srgbClr val="52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12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6D87B1-7EE9-A3E9-E2B4-968DD848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325563"/>
          </a:xfrm>
        </p:spPr>
        <p:txBody>
          <a:bodyPr/>
          <a:lstStyle/>
          <a:p>
            <a:r>
              <a:rPr lang="en-US" dirty="0"/>
              <a:t>Add a steel wall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3B8550-4078-3A6B-5326-72656276F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771" y="-1"/>
            <a:ext cx="6836229" cy="6836229"/>
          </a:xfr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9E10E3A-9C15-E168-D64A-88CC2FCA2523}"/>
              </a:ext>
            </a:extLst>
          </p:cNvPr>
          <p:cNvSpPr txBox="1">
            <a:spLocks/>
          </p:cNvSpPr>
          <p:nvPr/>
        </p:nvSpPr>
        <p:spPr>
          <a:xfrm>
            <a:off x="839788" y="2057400"/>
            <a:ext cx="3371391" cy="3811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arabun" pitchFamily="2" charset="-34"/>
                <a:ea typeface="+mn-ea"/>
                <a:cs typeface="Sarabun" pitchFamily="2" charset="-34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arabun" pitchFamily="2" charset="-34"/>
                <a:ea typeface="+mn-ea"/>
                <a:cs typeface="Sarabun" pitchFamily="2" charset="-34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arabun" pitchFamily="2" charset="-34"/>
                <a:ea typeface="+mn-ea"/>
                <a:cs typeface="Sarabun" pitchFamily="2" charset="-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arabun" pitchFamily="2" charset="-34"/>
                <a:ea typeface="+mn-ea"/>
                <a:cs typeface="Sarabun" pitchFamily="2" charset="-34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arabun" pitchFamily="2" charset="-34"/>
                <a:ea typeface="+mn-ea"/>
                <a:cs typeface="Sarabun" pitchFamily="2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That’s one way to place a wall...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52DE8-8882-E146-7271-BEB63294EE6D}"/>
              </a:ext>
            </a:extLst>
          </p:cNvPr>
          <p:cNvCxnSpPr>
            <a:cxnSpLocks/>
          </p:cNvCxnSpPr>
          <p:nvPr/>
        </p:nvCxnSpPr>
        <p:spPr>
          <a:xfrm>
            <a:off x="838200" y="1417337"/>
            <a:ext cx="4611624" cy="0"/>
          </a:xfrm>
          <a:prstGeom prst="line">
            <a:avLst/>
          </a:prstGeom>
          <a:ln w="53975" cap="rnd">
            <a:solidFill>
              <a:srgbClr val="52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766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369E7D-845D-D9B2-3518-4DBA664F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Turns out improving defenses is hard...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B6D8BE-BE0C-5477-EC21-3BB66317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75" y="1690688"/>
            <a:ext cx="5138025" cy="5138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F95EE-A7E4-2754-74A9-DFB52CD1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0687"/>
            <a:ext cx="5138025" cy="513802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F039E0D-4928-2419-4599-18A6BE33F8C0}"/>
              </a:ext>
            </a:extLst>
          </p:cNvPr>
          <p:cNvCxnSpPr>
            <a:cxnSpLocks/>
          </p:cNvCxnSpPr>
          <p:nvPr/>
        </p:nvCxnSpPr>
        <p:spPr>
          <a:xfrm>
            <a:off x="838200" y="1406563"/>
            <a:ext cx="7083056" cy="0"/>
          </a:xfrm>
          <a:prstGeom prst="line">
            <a:avLst/>
          </a:prstGeom>
          <a:ln w="53975" cap="rnd">
            <a:solidFill>
              <a:srgbClr val="52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732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52A2-CAA8-147C-7B11-0B6FA0A7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75910"/>
            <a:ext cx="10515600" cy="2852737"/>
          </a:xfrm>
        </p:spPr>
        <p:txBody>
          <a:bodyPr/>
          <a:lstStyle/>
          <a:p>
            <a:r>
              <a:rPr lang="en-US" dirty="0"/>
              <a:t>Key point: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501FC-9386-6EBD-C37C-98658C975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428647"/>
            <a:ext cx="6932083" cy="105040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Many ways to model improving</a:t>
            </a:r>
          </a:p>
          <a:p>
            <a:r>
              <a:rPr lang="en-US" sz="3200" dirty="0">
                <a:solidFill>
                  <a:schemeClr val="tx1"/>
                </a:solidFill>
              </a:rPr>
              <a:t>a small thermal exhaust port...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D9F686-F9F5-5A5B-069E-EE3CBC3406FC}"/>
              </a:ext>
            </a:extLst>
          </p:cNvPr>
          <p:cNvSpPr/>
          <p:nvPr/>
        </p:nvSpPr>
        <p:spPr>
          <a:xfrm>
            <a:off x="90424" y="5727192"/>
            <a:ext cx="8001000" cy="113327"/>
          </a:xfrm>
          <a:prstGeom prst="rect">
            <a:avLst/>
          </a:prstGeom>
          <a:solidFill>
            <a:srgbClr val="76BB52"/>
          </a:solidFill>
          <a:ln cap="rnd">
            <a:solidFill>
              <a:srgbClr val="76BB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4125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C628A-BC25-9867-DB80-0EBC1D4D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for threat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A8355-998B-E3A4-F1DA-206D02547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“adversarial thinking,” but structure</a:t>
            </a:r>
          </a:p>
          <a:p>
            <a:r>
              <a:rPr lang="en-US" dirty="0"/>
              <a:t>We have DFDs, STRIDE...</a:t>
            </a:r>
          </a:p>
          <a:p>
            <a:r>
              <a:rPr lang="en-US" dirty="0"/>
              <a:t>What defensive models help people to:</a:t>
            </a:r>
          </a:p>
          <a:p>
            <a:pPr lvl="1"/>
            <a:r>
              <a:rPr lang="en-US" dirty="0"/>
              <a:t>Explore a design space?</a:t>
            </a:r>
          </a:p>
          <a:p>
            <a:pPr lvl="1"/>
            <a:r>
              <a:rPr lang="en-US" dirty="0"/>
              <a:t>Consider tradeoffs?</a:t>
            </a:r>
          </a:p>
          <a:p>
            <a:r>
              <a:rPr lang="en-US" dirty="0"/>
              <a:t>That we can train them to use in a structured, systematic way?</a:t>
            </a:r>
          </a:p>
        </p:txBody>
      </p:sp>
    </p:spTree>
    <p:extLst>
      <p:ext uri="{BB962C8B-B14F-4D97-AF65-F5344CB8AC3E}">
        <p14:creationId xmlns:p14="http://schemas.microsoft.com/office/powerpoint/2010/main" val="2774041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34A8-B9D7-F931-AD4D-A549341B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possible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19B0D-C74E-D14F-33C4-10FEF787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37" r="28694"/>
          <a:stretch>
            <a:fillRect/>
          </a:stretch>
        </p:blipFill>
        <p:spPr>
          <a:xfrm>
            <a:off x="9428018" y="0"/>
            <a:ext cx="2763982" cy="686364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E30F698-A798-6957-E6C1-D42E0C6731E6}"/>
              </a:ext>
            </a:extLst>
          </p:cNvPr>
          <p:cNvSpPr/>
          <p:nvPr/>
        </p:nvSpPr>
        <p:spPr>
          <a:xfrm>
            <a:off x="876929" y="2259167"/>
            <a:ext cx="2153350" cy="1325563"/>
          </a:xfrm>
          <a:prstGeom prst="roundRect">
            <a:avLst/>
          </a:prstGeom>
          <a:solidFill>
            <a:srgbClr val="F752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Sarabun" pitchFamily="2" charset="-34"/>
              </a:rPr>
              <a:t>Toolkit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3428240-070C-AA4B-6E68-C1A99AB0F3B1}"/>
              </a:ext>
            </a:extLst>
          </p:cNvPr>
          <p:cNvSpPr/>
          <p:nvPr/>
        </p:nvSpPr>
        <p:spPr>
          <a:xfrm>
            <a:off x="3521134" y="2259167"/>
            <a:ext cx="2153350" cy="1325563"/>
          </a:xfrm>
          <a:prstGeom prst="roundRect">
            <a:avLst/>
          </a:prstGeom>
          <a:solidFill>
            <a:srgbClr val="5253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Sarabun" pitchFamily="2" charset="-34"/>
              </a:rPr>
              <a:t>Layers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EE97F7-BA8C-9F84-D47B-809B40771C13}"/>
              </a:ext>
            </a:extLst>
          </p:cNvPr>
          <p:cNvSpPr/>
          <p:nvPr/>
        </p:nvSpPr>
        <p:spPr>
          <a:xfrm>
            <a:off x="6165338" y="2259167"/>
            <a:ext cx="2153350" cy="1325563"/>
          </a:xfrm>
          <a:prstGeom prst="roundRect">
            <a:avLst/>
          </a:prstGeom>
          <a:solidFill>
            <a:srgbClr val="7EC3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Sarabun" pitchFamily="2" charset="-34"/>
              </a:rPr>
              <a:t>Engineering Stages</a:t>
            </a:r>
          </a:p>
        </p:txBody>
      </p:sp>
    </p:spTree>
    <p:extLst>
      <p:ext uri="{BB962C8B-B14F-4D97-AF65-F5344CB8AC3E}">
        <p14:creationId xmlns:p14="http://schemas.microsoft.com/office/powerpoint/2010/main" val="3525159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2456-62E1-9BE6-EA5B-997C3962E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None of us is as smart as all of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5E34-6B37-A00A-231A-EEA25E962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62756" cy="4351338"/>
          </a:xfrm>
        </p:spPr>
        <p:txBody>
          <a:bodyPr/>
          <a:lstStyle/>
          <a:p>
            <a:r>
              <a:rPr lang="en-US" dirty="0"/>
              <a:t>I’ll delve one “</a:t>
            </a:r>
            <a:r>
              <a:rPr lang="en-US" dirty="0" err="1"/>
              <a:t>doubleclick</a:t>
            </a:r>
            <a:r>
              <a:rPr lang="en-US" dirty="0"/>
              <a:t>” deeper into each (toolkit, layers, stages)</a:t>
            </a:r>
          </a:p>
          <a:p>
            <a:r>
              <a:rPr lang="en-US" dirty="0"/>
              <a:t>Two polling mechanisms</a:t>
            </a:r>
          </a:p>
          <a:p>
            <a:pPr lvl="1"/>
            <a:r>
              <a:rPr lang="en-US" dirty="0"/>
              <a:t>Hum</a:t>
            </a:r>
          </a:p>
          <a:p>
            <a:pPr lvl="1"/>
            <a:r>
              <a:rPr lang="en-US" dirty="0" err="1"/>
              <a:t>Mentimeter</a:t>
            </a:r>
            <a:r>
              <a:rPr lang="en-US" dirty="0"/>
              <a:t> survey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2EABE-1E84-71B0-FD42-5467BD17C13C}"/>
              </a:ext>
            </a:extLst>
          </p:cNvPr>
          <p:cNvSpPr txBox="1"/>
          <p:nvPr/>
        </p:nvSpPr>
        <p:spPr>
          <a:xfrm>
            <a:off x="9951720" y="6463730"/>
            <a:ext cx="224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arabun" pitchFamily="2" charset="-34"/>
              </a:rPr>
              <a:t>menti.com</a:t>
            </a:r>
            <a:r>
              <a:rPr lang="en-US" dirty="0">
                <a:latin typeface="Sarabun" pitchFamily="2" charset="-34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7212B8-8104-1CC7-434E-191227DE5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092" y="3044734"/>
            <a:ext cx="3465924" cy="34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9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74AF-8F93-0C71-9A43-3351A71A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 quick overview: 5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C4B05-0935-3F67-CA9B-B4B74B5F6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53986" cy="4351338"/>
          </a:xfrm>
        </p:spPr>
        <p:txBody>
          <a:bodyPr/>
          <a:lstStyle/>
          <a:p>
            <a:r>
              <a:rPr lang="en-US" dirty="0"/>
              <a:t>Which do you like best?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there another frame?</a:t>
            </a:r>
          </a:p>
          <a:p>
            <a:r>
              <a:rPr lang="en-US" dirty="0"/>
              <a:t>Is there related work Adam should go look at?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997422-1911-42F3-B822-40EECE675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5178" y="1870162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Perspective on:</a:t>
            </a:r>
          </a:p>
          <a:p>
            <a:pPr lvl="1"/>
            <a:r>
              <a:rPr lang="en-US" dirty="0"/>
              <a:t>Toolkit</a:t>
            </a:r>
          </a:p>
          <a:p>
            <a:pPr lvl="1"/>
            <a:r>
              <a:rPr lang="en-US" dirty="0"/>
              <a:t>Layers</a:t>
            </a:r>
          </a:p>
          <a:p>
            <a:pPr lvl="1"/>
            <a:r>
              <a:rPr lang="en-US" dirty="0"/>
              <a:t>Stages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9146F-FAE3-314E-EB6C-FC3C0AF0E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78" y="3017625"/>
            <a:ext cx="3535649" cy="3487777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2676D94-D41C-8471-F390-B5B503C5763E}"/>
              </a:ext>
            </a:extLst>
          </p:cNvPr>
          <p:cNvSpPr/>
          <p:nvPr/>
        </p:nvSpPr>
        <p:spPr>
          <a:xfrm rot="16200000">
            <a:off x="4861119" y="1831997"/>
            <a:ext cx="466887" cy="1321230"/>
          </a:xfrm>
          <a:prstGeom prst="downArrow">
            <a:avLst>
              <a:gd name="adj1" fmla="val 50000"/>
              <a:gd name="adj2" fmla="val 43174"/>
            </a:avLst>
          </a:prstGeom>
          <a:solidFill>
            <a:srgbClr val="5252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1384D04F-CB11-43D7-38DA-415BE4773F3F}"/>
              </a:ext>
            </a:extLst>
          </p:cNvPr>
          <p:cNvSpPr/>
          <p:nvPr/>
        </p:nvSpPr>
        <p:spPr>
          <a:xfrm rot="5400000">
            <a:off x="5391720" y="3220922"/>
            <a:ext cx="466887" cy="1321231"/>
          </a:xfrm>
          <a:prstGeom prst="downArrow">
            <a:avLst>
              <a:gd name="adj1" fmla="val 50000"/>
              <a:gd name="adj2" fmla="val 43174"/>
            </a:avLst>
          </a:prstGeom>
          <a:solidFill>
            <a:srgbClr val="5252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04E39-56E9-27FE-69AA-44FB9E09CD0F}"/>
              </a:ext>
            </a:extLst>
          </p:cNvPr>
          <p:cNvSpPr txBox="1"/>
          <p:nvPr/>
        </p:nvSpPr>
        <p:spPr>
          <a:xfrm>
            <a:off x="9641347" y="6488668"/>
            <a:ext cx="224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arabun" pitchFamily="2" charset="-34"/>
              </a:rPr>
              <a:t>menti.com</a:t>
            </a:r>
            <a:r>
              <a:rPr lang="en-US" dirty="0">
                <a:latin typeface="Sarabun" pitchFamily="2" charset="-34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4E23B6-25EC-8096-2BE3-167105915DF0}"/>
              </a:ext>
            </a:extLst>
          </p:cNvPr>
          <p:cNvCxnSpPr>
            <a:cxnSpLocks/>
          </p:cNvCxnSpPr>
          <p:nvPr/>
        </p:nvCxnSpPr>
        <p:spPr>
          <a:xfrm>
            <a:off x="838200" y="1438756"/>
            <a:ext cx="6236252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06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BD765C-A78F-0B4A-D51F-ACB0237BF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1990" cy="1325563"/>
          </a:xfrm>
        </p:spPr>
        <p:txBody>
          <a:bodyPr/>
          <a:lstStyle/>
          <a:p>
            <a:r>
              <a:rPr lang="en-US" dirty="0"/>
              <a:t>The defenses are similar however you model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5F9FF9-3BBA-9992-C982-5B7940B6D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+ architecture</a:t>
            </a:r>
          </a:p>
          <a:p>
            <a:r>
              <a:rPr lang="en-US" dirty="0"/>
              <a:t>Defensive coding</a:t>
            </a:r>
          </a:p>
          <a:p>
            <a:r>
              <a:rPr lang="en-US" dirty="0"/>
              <a:t>“SRE practices”</a:t>
            </a:r>
          </a:p>
          <a:p>
            <a:r>
              <a:rPr lang="en-US" dirty="0"/>
              <a:t>Product protection: Firewalls, AV/EDM, RASP...</a:t>
            </a:r>
          </a:p>
          <a:p>
            <a:r>
              <a:rPr lang="en-US" dirty="0">
                <a:cs typeface="Sarabun"/>
              </a:rPr>
              <a:t>Product integration: SIEM, IAM...</a:t>
            </a:r>
          </a:p>
          <a:p>
            <a:r>
              <a:rPr lang="en-US" dirty="0"/>
              <a:t>Can call these a toolkit, layers... May get slightly different groups</a:t>
            </a:r>
          </a:p>
          <a:p>
            <a:pPr lvl="1"/>
            <a:r>
              <a:rPr lang="en-US" dirty="0"/>
              <a:t>(Is IAM a layer? It’s part of a toolkit...)</a:t>
            </a:r>
          </a:p>
        </p:txBody>
      </p:sp>
    </p:spTree>
    <p:extLst>
      <p:ext uri="{BB962C8B-B14F-4D97-AF65-F5344CB8AC3E}">
        <p14:creationId xmlns:p14="http://schemas.microsoft.com/office/powerpoint/2010/main" val="2145994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939F-F77E-C87B-F30A-863FA28B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Thesis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1EBC8-F1B8-F495-B951-C64430BD2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89818" cy="4351338"/>
          </a:xfrm>
        </p:spPr>
        <p:txBody>
          <a:bodyPr/>
          <a:lstStyle/>
          <a:p>
            <a:r>
              <a:rPr lang="en-US" noProof="0" dirty="0"/>
              <a:t>Most defenders have a small </a:t>
            </a:r>
            <a:r>
              <a:rPr lang="en-US" dirty="0"/>
              <a:t>toolkit</a:t>
            </a:r>
            <a:endParaRPr lang="en-US" noProof="0" dirty="0"/>
          </a:p>
          <a:p>
            <a:r>
              <a:rPr lang="en-US" noProof="0" dirty="0"/>
              <a:t>Defender’s choices have clusters</a:t>
            </a:r>
          </a:p>
          <a:p>
            <a:pPr indent="-219075"/>
            <a:r>
              <a:rPr lang="en-US" noProof="0" dirty="0"/>
              <a:t>Expanding toolboxes gives us new hopes </a:t>
            </a:r>
          </a:p>
          <a:p>
            <a:pPr indent="-219075"/>
            <a:r>
              <a:rPr lang="en-US" noProof="0" dirty="0"/>
              <a:t>How to talk about that toolkit isn’t clear</a:t>
            </a:r>
          </a:p>
          <a:p>
            <a:pPr lvl="1"/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08168-D6A3-D437-F348-D3A3117552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97" r="23951"/>
          <a:stretch>
            <a:fillRect/>
          </a:stretch>
        </p:blipFill>
        <p:spPr>
          <a:xfrm>
            <a:off x="9098070" y="0"/>
            <a:ext cx="309393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6F5D-BCDF-27AB-41F9-D39746F4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“A toolkit”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06650-4287-6B0C-0A56-355BF0E47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5253A4"/>
                </a:solidFill>
              </a:rPr>
              <a:t>Pros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94580E-4407-1761-16E7-8568DBFE51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Easy metaphor</a:t>
            </a:r>
          </a:p>
          <a:p>
            <a:r>
              <a:rPr lang="en-US" dirty="0"/>
              <a:t>Visuals are easy</a:t>
            </a:r>
          </a:p>
          <a:p>
            <a:r>
              <a:rPr lang="en-US" dirty="0"/>
              <a:t>Easy to extend</a:t>
            </a:r>
          </a:p>
          <a:p>
            <a:r>
              <a:rPr lang="en-US" dirty="0"/>
              <a:t>Duct tape!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A0FCC-CE43-60A9-9D81-BC9E8E6F4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5253A4"/>
                </a:solidFill>
              </a:rPr>
              <a:t>Cons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7C9622-315B-F38E-6CBA-170DE7A1D8A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Not particularly tied to tech</a:t>
            </a:r>
          </a:p>
          <a:p>
            <a:r>
              <a:rPr lang="en-US" dirty="0"/>
              <a:t>Unstructured</a:t>
            </a:r>
          </a:p>
          <a:p>
            <a:r>
              <a:rPr lang="en-US" dirty="0"/>
              <a:t>Duct tape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49E0B-A32D-9F04-5A44-0E45184BD1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37" r="28694"/>
          <a:stretch>
            <a:fillRect/>
          </a:stretch>
        </p:blipFill>
        <p:spPr>
          <a:xfrm rot="1095373">
            <a:off x="10445064" y="2100935"/>
            <a:ext cx="1925685" cy="478194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F82C9D-0183-DAFC-2955-700A78A30D95}"/>
              </a:ext>
            </a:extLst>
          </p:cNvPr>
          <p:cNvCxnSpPr>
            <a:cxnSpLocks/>
          </p:cNvCxnSpPr>
          <p:nvPr/>
        </p:nvCxnSpPr>
        <p:spPr>
          <a:xfrm>
            <a:off x="876929" y="1438756"/>
            <a:ext cx="5219071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CB7314C-A90E-45D0-746C-5B6DE4F9E93F}"/>
              </a:ext>
            </a:extLst>
          </p:cNvPr>
          <p:cNvSpPr/>
          <p:nvPr/>
        </p:nvSpPr>
        <p:spPr>
          <a:xfrm>
            <a:off x="10460991" y="179133"/>
            <a:ext cx="1562986" cy="978408"/>
          </a:xfrm>
          <a:prstGeom prst="roundRect">
            <a:avLst/>
          </a:prstGeom>
          <a:solidFill>
            <a:srgbClr val="F752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arabun" pitchFamily="2" charset="-34"/>
              </a:rPr>
              <a:t>Toolkit</a:t>
            </a:r>
          </a:p>
        </p:txBody>
      </p:sp>
    </p:spTree>
    <p:extLst>
      <p:ext uri="{BB962C8B-B14F-4D97-AF65-F5344CB8AC3E}">
        <p14:creationId xmlns:p14="http://schemas.microsoft.com/office/powerpoint/2010/main" val="4058882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D6DBD-90CD-8589-99E2-EAC11FC7F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215B1-6D59-7D5E-4D93-0B91BFC5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Layers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EA8CA-EDF3-E343-BF48-F5D48A79C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5253A4"/>
                </a:solidFill>
              </a:rPr>
              <a:t>Pros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BEED4-AC36-83CE-2179-1F7681EAA0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Simplicity</a:t>
            </a:r>
          </a:p>
          <a:p>
            <a:r>
              <a:rPr lang="en-US" dirty="0"/>
              <a:t>More structure than “toolkit”</a:t>
            </a:r>
          </a:p>
          <a:p>
            <a:r>
              <a:rPr lang="en-US" dirty="0"/>
              <a:t>Cake visuals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D1EFC-20A6-55B9-A906-C47A00E50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5253A4"/>
                </a:solidFill>
              </a:rPr>
              <a:t>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E0EEA-77C7-5E1E-3258-3E2BE476A6E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People jumped to “in depth”</a:t>
            </a:r>
          </a:p>
          <a:p>
            <a:r>
              <a:rPr lang="en-US" dirty="0"/>
              <a:t>“Operations/product” </a:t>
            </a:r>
          </a:p>
          <a:p>
            <a:pPr lvl="1"/>
            <a:r>
              <a:rPr lang="en-US" dirty="0"/>
              <a:t>Need more layers/nuance?</a:t>
            </a:r>
          </a:p>
          <a:p>
            <a:pPr lvl="1"/>
            <a:r>
              <a:rPr lang="en-US" dirty="0"/>
              <a:t>(Emphasized by lack of stages)</a:t>
            </a:r>
          </a:p>
          <a:p>
            <a:r>
              <a:rPr lang="en-US" dirty="0"/>
              <a:t>Not very deep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0B3A09-8FBF-D215-D001-A4FB9DEE55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49" t="20382" r="1777" b="20286"/>
          <a:stretch>
            <a:fillRect/>
          </a:stretch>
        </p:blipFill>
        <p:spPr>
          <a:xfrm>
            <a:off x="1041698" y="4361162"/>
            <a:ext cx="3883069" cy="249683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98128B-6A6A-FB02-E96C-6EB097205703}"/>
              </a:ext>
            </a:extLst>
          </p:cNvPr>
          <p:cNvCxnSpPr>
            <a:cxnSpLocks/>
          </p:cNvCxnSpPr>
          <p:nvPr/>
        </p:nvCxnSpPr>
        <p:spPr>
          <a:xfrm>
            <a:off x="876929" y="1452823"/>
            <a:ext cx="5219071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677559-F5A7-5421-90D4-E6AD64AAB949}"/>
              </a:ext>
            </a:extLst>
          </p:cNvPr>
          <p:cNvSpPr/>
          <p:nvPr/>
        </p:nvSpPr>
        <p:spPr>
          <a:xfrm>
            <a:off x="10421112" y="179133"/>
            <a:ext cx="1563624" cy="978408"/>
          </a:xfrm>
          <a:prstGeom prst="roundRect">
            <a:avLst/>
          </a:prstGeom>
          <a:solidFill>
            <a:srgbClr val="5253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arabun" pitchFamily="2" charset="-34"/>
              </a:rPr>
              <a:t>Layers</a:t>
            </a:r>
            <a:endParaRPr lang="en-US" sz="2400" dirty="0">
              <a:latin typeface="Sarabu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3070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B284E9-FC0C-28F9-7D0D-C03CBE0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Option 3: Defensive strategy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542A7F-D3FF-E524-1238-432F85858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929" y="1980995"/>
            <a:ext cx="5181600" cy="4351338"/>
          </a:xfrm>
        </p:spPr>
        <p:txBody>
          <a:bodyPr/>
          <a:lstStyle/>
          <a:p>
            <a:r>
              <a:rPr lang="en-US" dirty="0"/>
              <a:t>Design isolation</a:t>
            </a:r>
          </a:p>
          <a:p>
            <a:r>
              <a:rPr lang="en-US" dirty="0"/>
              <a:t>Defensive code</a:t>
            </a:r>
          </a:p>
          <a:p>
            <a:r>
              <a:rPr lang="en-US" dirty="0"/>
              <a:t>Operational activity</a:t>
            </a:r>
          </a:p>
          <a:p>
            <a:r>
              <a:rPr lang="en-US" dirty="0"/>
              <a:t>Products</a:t>
            </a:r>
          </a:p>
          <a:p>
            <a:r>
              <a:rPr lang="en-US" dirty="0"/>
              <a:t>Isolation (wrappers)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47F35-84C9-1B18-AE2D-4337415BA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294" y="1980995"/>
            <a:ext cx="5181600" cy="4351338"/>
          </a:xfrm>
        </p:spPr>
        <p:txBody>
          <a:bodyPr/>
          <a:lstStyle/>
          <a:p>
            <a:r>
              <a:rPr lang="en-US" dirty="0"/>
              <a:t>Top row: shipped product</a:t>
            </a:r>
          </a:p>
          <a:p>
            <a:r>
              <a:rPr lang="en-US" dirty="0"/>
              <a:t>Bottom row: operated product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DD3B3-45DD-58FA-BDBA-94E5F1C98C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r="2397"/>
          <a:stretch>
            <a:fillRect/>
          </a:stretch>
        </p:blipFill>
        <p:spPr bwMode="auto">
          <a:xfrm>
            <a:off x="4394743" y="3030119"/>
            <a:ext cx="7678455" cy="2965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6EF9FC8-6F97-2F29-5E4A-E0A3FD7029A5}"/>
              </a:ext>
            </a:extLst>
          </p:cNvPr>
          <p:cNvCxnSpPr>
            <a:cxnSpLocks/>
          </p:cNvCxnSpPr>
          <p:nvPr/>
        </p:nvCxnSpPr>
        <p:spPr>
          <a:xfrm>
            <a:off x="876929" y="1312146"/>
            <a:ext cx="5219071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52DEB7-A851-71EB-31E3-C22F13B1F3EE}"/>
              </a:ext>
            </a:extLst>
          </p:cNvPr>
          <p:cNvSpPr txBox="1"/>
          <p:nvPr/>
        </p:nvSpPr>
        <p:spPr>
          <a:xfrm>
            <a:off x="838200" y="132135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Sarabun" pitchFamily="2" charset="-34"/>
              </a:rPr>
              <a:t>(Semi-aligned to engineering stages)</a:t>
            </a:r>
            <a:endParaRPr lang="en-US" dirty="0">
              <a:latin typeface="Sarabun" pitchFamily="2" charset="-34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C8D1B0-574F-9A7E-7938-04199202FBB6}"/>
              </a:ext>
            </a:extLst>
          </p:cNvPr>
          <p:cNvSpPr/>
          <p:nvPr/>
        </p:nvSpPr>
        <p:spPr>
          <a:xfrm>
            <a:off x="10387654" y="246888"/>
            <a:ext cx="1563624" cy="978408"/>
          </a:xfrm>
          <a:prstGeom prst="roundRect">
            <a:avLst/>
          </a:prstGeom>
          <a:solidFill>
            <a:srgbClr val="7EC3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arabun" pitchFamily="2" charset="-34"/>
              </a:rPr>
              <a:t>Engineering Stages</a:t>
            </a:r>
          </a:p>
        </p:txBody>
      </p:sp>
    </p:spTree>
    <p:extLst>
      <p:ext uri="{BB962C8B-B14F-4D97-AF65-F5344CB8AC3E}">
        <p14:creationId xmlns:p14="http://schemas.microsoft.com/office/powerpoint/2010/main" val="2000118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A904-0ED4-8946-7952-5BA5B187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Option 3: Engineering stages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53500-0A6D-1C0C-E94F-AEE7C3380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8B737-A0E5-4869-7389-A4835AD7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n-US" dirty="0"/>
              <a:t>Ties to traditional product lifecycle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87DBF-03A6-0FC9-26E6-7484D1157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D8058-F8E8-5DDF-62D7-F4B97BFBA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n-US" dirty="0"/>
              <a:t>Ties to waterfall view of lifecycle, not agile</a:t>
            </a:r>
          </a:p>
          <a:p>
            <a:r>
              <a:rPr lang="en-US" dirty="0"/>
              <a:t>More complex</a:t>
            </a:r>
          </a:p>
          <a:p>
            <a:r>
              <a:rPr lang="en-US" dirty="0"/>
              <a:t>Different lifecycles across orgs</a:t>
            </a:r>
          </a:p>
          <a:p>
            <a:r>
              <a:rPr lang="en-US" dirty="0"/>
              <a:t>Language: DevOps/SRE/Operations/IT/…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53EDD5-209D-E8E1-20E7-417F6D01B9F4}"/>
              </a:ext>
            </a:extLst>
          </p:cNvPr>
          <p:cNvCxnSpPr>
            <a:cxnSpLocks/>
          </p:cNvCxnSpPr>
          <p:nvPr/>
        </p:nvCxnSpPr>
        <p:spPr>
          <a:xfrm>
            <a:off x="839788" y="1510031"/>
            <a:ext cx="5884569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7DC33A2-01A2-F8D3-F4B5-4753D6913776}"/>
              </a:ext>
            </a:extLst>
          </p:cNvPr>
          <p:cNvSpPr/>
          <p:nvPr/>
        </p:nvSpPr>
        <p:spPr>
          <a:xfrm>
            <a:off x="10372344" y="295562"/>
            <a:ext cx="1563624" cy="978408"/>
          </a:xfrm>
          <a:prstGeom prst="roundRect">
            <a:avLst/>
          </a:prstGeom>
          <a:solidFill>
            <a:srgbClr val="7EC3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arabun" pitchFamily="2" charset="-34"/>
              </a:rPr>
              <a:t>Engineering Stages</a:t>
            </a:r>
          </a:p>
        </p:txBody>
      </p:sp>
    </p:spTree>
    <p:extLst>
      <p:ext uri="{BB962C8B-B14F-4D97-AF65-F5344CB8AC3E}">
        <p14:creationId xmlns:p14="http://schemas.microsoft.com/office/powerpoint/2010/main" val="2803754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248F-7861-C4A7-942C-9DBF0AAF9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B2FCCB-AF20-7FBB-8891-E8956393B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 are a tool of great threat modeling</a:t>
            </a:r>
          </a:p>
          <a:p>
            <a:r>
              <a:rPr lang="en-US" dirty="0"/>
              <a:t>The words we use are important</a:t>
            </a:r>
          </a:p>
          <a:p>
            <a:r>
              <a:rPr lang="en-US" dirty="0"/>
              <a:t>Still working through how to express this</a:t>
            </a:r>
          </a:p>
          <a:p>
            <a:r>
              <a:rPr lang="en-US" dirty="0"/>
              <a:t>Please contribute to discussion </a:t>
            </a:r>
          </a:p>
          <a:p>
            <a:pPr lvl="1"/>
            <a:r>
              <a:rPr lang="en-US" dirty="0"/>
              <a:t>LinkedIn – Shostack + Associates</a:t>
            </a:r>
          </a:p>
          <a:p>
            <a:pPr lvl="1"/>
            <a:r>
              <a:rPr lang="en-US" dirty="0"/>
              <a:t>Exact links will be in </a:t>
            </a:r>
            <a:r>
              <a:rPr lang="en-US" dirty="0" err="1"/>
              <a:t>Shostack.org</a:t>
            </a:r>
            <a:r>
              <a:rPr lang="en-US" dirty="0"/>
              <a:t>/blog after the conference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02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FFD4A-3706-E73A-48E8-21673D343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053267"/>
            <a:ext cx="12192000" cy="4439603"/>
          </a:xfrm>
        </p:spPr>
        <p:txBody>
          <a:bodyPr>
            <a:normAutofit/>
          </a:bodyPr>
          <a:lstStyle/>
          <a:p>
            <a:pPr marL="38099" indent="0" algn="ctr">
              <a:buNone/>
            </a:pPr>
            <a:r>
              <a:rPr lang="en-US" sz="9600" dirty="0">
                <a:solidFill>
                  <a:srgbClr val="5253A4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66756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45E9-3747-71E4-B597-F62EA4F3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Layering Defenses: A New Hope?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FFD4A-3706-E73A-48E8-21673D343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053267"/>
            <a:ext cx="12192000" cy="4439603"/>
          </a:xfrm>
        </p:spPr>
        <p:txBody>
          <a:bodyPr>
            <a:normAutofit/>
          </a:bodyPr>
          <a:lstStyle/>
          <a:p>
            <a:pPr marL="38099" indent="0" algn="ctr">
              <a:buNone/>
            </a:pPr>
            <a:r>
              <a:rPr lang="en-US" sz="9600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5AF59-7AFD-EBFB-10A4-03B5C14F452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21209" y="1208636"/>
            <a:ext cx="9096992" cy="1062124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rgbClr val="5253A4"/>
                </a:solidFill>
              </a:rPr>
              <a:t>Bsides</a:t>
            </a:r>
            <a:r>
              <a:rPr lang="en-US" sz="1600" dirty="0">
                <a:solidFill>
                  <a:srgbClr val="5253A4"/>
                </a:solidFill>
              </a:rPr>
              <a:t> Seattle 2026</a:t>
            </a:r>
          </a:p>
          <a:p>
            <a:endParaRPr lang="en-US" dirty="0">
              <a:solidFill>
                <a:srgbClr val="5253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DC907-89B3-E75F-EADF-B4ED1BB81C8D}"/>
              </a:ext>
            </a:extLst>
          </p:cNvPr>
          <p:cNvSpPr txBox="1"/>
          <p:nvPr/>
        </p:nvSpPr>
        <p:spPr>
          <a:xfrm>
            <a:off x="9618201" y="2501432"/>
            <a:ext cx="3867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arabun" pitchFamily="2" charset="-34"/>
                <a:cs typeface="Sarabun" pitchFamily="2" charset="-34"/>
              </a:rPr>
              <a:t>Slides:</a:t>
            </a:r>
          </a:p>
          <a:p>
            <a:r>
              <a:rPr lang="en-US" sz="2000" dirty="0" err="1">
                <a:latin typeface="Sarabun" pitchFamily="2" charset="-34"/>
                <a:cs typeface="Sarabun" pitchFamily="2" charset="-34"/>
              </a:rPr>
              <a:t>Shostack.org</a:t>
            </a:r>
            <a:r>
              <a:rPr lang="en-US" sz="2000" dirty="0">
                <a:latin typeface="Sarabun" pitchFamily="2" charset="-34"/>
                <a:cs typeface="Sarabun" pitchFamily="2" charset="-34"/>
              </a:rPr>
              <a:t>/blog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D9A178-7FD9-B519-E072-B6F14766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9339">
            <a:off x="1444714" y="3830688"/>
            <a:ext cx="8750452" cy="4961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9DC948-3AF6-F3D7-5814-B08E88922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201" y="225746"/>
            <a:ext cx="2312273" cy="22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79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7AC6-0503-892E-52B9-DCCAE2895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CC8C4-5236-4A0D-F55F-628140B93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56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F45FE-7614-6AD7-32BE-A66F771D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resources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D72B6B-3E32-8E2A-BB8E-A87C00872CD2}"/>
              </a:ext>
            </a:extLst>
          </p:cNvPr>
          <p:cNvSpPr txBox="1">
            <a:spLocks/>
          </p:cNvSpPr>
          <p:nvPr/>
        </p:nvSpPr>
        <p:spPr>
          <a:xfrm>
            <a:off x="927926" y="1788952"/>
            <a:ext cx="6511322" cy="3829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9" indent="-228579" algn="l" defTabSz="914317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200" b="0" i="0" kern="1200" baseline="0">
                <a:solidFill>
                  <a:schemeClr val="tx1"/>
                </a:solidFill>
                <a:latin typeface="Sarabun Light" pitchFamily="2" charset="-34"/>
                <a:ea typeface="+mn-ea"/>
                <a:cs typeface="Sarabun Light" pitchFamily="2" charset="-34"/>
              </a:defRPr>
            </a:lvl1pPr>
            <a:lvl2pPr marL="685737" indent="-320019" algn="l" defTabSz="914317" rtl="0" eaLnBrk="1" latinLnBrk="0" hangingPunct="1">
              <a:lnSpc>
                <a:spcPct val="90000"/>
              </a:lnSpc>
              <a:spcBef>
                <a:spcPts val="800"/>
              </a:spcBef>
              <a:buSzPct val="50000"/>
              <a:buFontTx/>
              <a:buBlip>
                <a:blip r:embed="rId2"/>
              </a:buBlip>
              <a:defRPr sz="2799" b="0" i="0" kern="1200" baseline="0">
                <a:solidFill>
                  <a:schemeClr val="tx1"/>
                </a:solidFill>
                <a:latin typeface="Sarabun Light" pitchFamily="2" charset="-34"/>
                <a:ea typeface="+mn-ea"/>
                <a:cs typeface="Sarabun Light" pitchFamily="2" charset="-34"/>
              </a:defRPr>
            </a:lvl2pPr>
            <a:lvl3pPr marL="1142896" indent="-320019" algn="l" defTabSz="914317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b="0" i="0" kern="1200" baseline="0">
                <a:solidFill>
                  <a:schemeClr val="tx1"/>
                </a:solidFill>
                <a:latin typeface="Sarabun Light" pitchFamily="2" charset="-34"/>
                <a:ea typeface="+mn-ea"/>
                <a:cs typeface="Sarabun Light" pitchFamily="2" charset="-34"/>
              </a:defRPr>
            </a:lvl3pPr>
            <a:lvl4pPr marL="1600054" indent="-228579" algn="l" defTabSz="9143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Sarabun Light" pitchFamily="2" charset="-34"/>
                <a:ea typeface="+mn-ea"/>
                <a:cs typeface="Sarabun Light" pitchFamily="2" charset="-34"/>
              </a:defRPr>
            </a:lvl4pPr>
            <a:lvl5pPr marL="2057213" indent="-228579" algn="l" defTabSz="9143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arabun Light" pitchFamily="2" charset="-34"/>
                <a:ea typeface="+mn-ea"/>
                <a:cs typeface="Sarabun Light" pitchFamily="2" charset="-34"/>
              </a:defRPr>
            </a:lvl5pPr>
            <a:lvl6pPr marL="2514371" indent="-228579" algn="l" defTabSz="9143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29" indent="-228579" algn="l" defTabSz="9143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88" indent="-228579" algn="l" defTabSz="9143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46" indent="-228579" algn="l" defTabSz="9143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shostack.org</a:t>
            </a:r>
            <a:r>
              <a:rPr lang="en-US" dirty="0"/>
              <a:t>/resources </a:t>
            </a:r>
          </a:p>
          <a:p>
            <a:r>
              <a:rPr lang="en-US" dirty="0" err="1"/>
              <a:t>shostack.org</a:t>
            </a:r>
            <a:r>
              <a:rPr lang="en-US" dirty="0"/>
              <a:t>/blog</a:t>
            </a:r>
          </a:p>
          <a:p>
            <a:r>
              <a:rPr lang="en-US" dirty="0" err="1"/>
              <a:t>youtube.com</a:t>
            </a:r>
            <a:r>
              <a:rPr lang="en-US" dirty="0"/>
              <a:t>/c/Shostack</a:t>
            </a:r>
            <a:br>
              <a:rPr lang="en-US" dirty="0"/>
            </a:br>
            <a:endParaRPr lang="en-US" dirty="0"/>
          </a:p>
          <a:p>
            <a:r>
              <a:rPr lang="en-US" dirty="0"/>
              <a:t>Books</a:t>
            </a:r>
          </a:p>
          <a:p>
            <a:r>
              <a:rPr lang="en-US" dirty="0"/>
              <a:t>LinkedIn Learning</a:t>
            </a:r>
          </a:p>
        </p:txBody>
      </p:sp>
      <p:pic>
        <p:nvPicPr>
          <p:cNvPr id="5" name="Picture 1" descr="src/images/5-75-books.png">
            <a:extLst>
              <a:ext uri="{FF2B5EF4-FFF2-40B4-BE49-F238E27FC236}">
                <a16:creationId xmlns:a16="http://schemas.microsoft.com/office/drawing/2014/main" id="{5EAC84E8-ADE1-F09D-8F19-67C4E445FB5C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23887" y="2897387"/>
            <a:ext cx="4038600" cy="2667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BD66C4-9F71-6854-53D0-C1B37A071D71}"/>
              </a:ext>
            </a:extLst>
          </p:cNvPr>
          <p:cNvSpPr txBox="1"/>
          <p:nvPr/>
        </p:nvSpPr>
        <p:spPr>
          <a:xfrm>
            <a:off x="927926" y="5276653"/>
            <a:ext cx="782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Sarabun" pitchFamily="2" charset="-34"/>
                <a:cs typeface="Sarabun" pitchFamily="2" charset="-34"/>
              </a:rPr>
              <a:t>Books free at your library/various subscriptions;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Sarabun" pitchFamily="2" charset="-34"/>
                <a:cs typeface="Sarabun" pitchFamily="2" charset="-34"/>
              </a:rPr>
              <a:t>Linkedin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Sarabun" pitchFamily="2" charset="-34"/>
                <a:cs typeface="Sarabun" pitchFamily="2" charset="-34"/>
              </a:rPr>
              <a:t> Learning often available via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01A68F-17AA-8E5E-5C05-95E1CD79638B}"/>
              </a:ext>
            </a:extLst>
          </p:cNvPr>
          <p:cNvCxnSpPr>
            <a:cxnSpLocks/>
          </p:cNvCxnSpPr>
          <p:nvPr/>
        </p:nvCxnSpPr>
        <p:spPr>
          <a:xfrm>
            <a:off x="838200" y="1333411"/>
            <a:ext cx="7083056" cy="0"/>
          </a:xfrm>
          <a:prstGeom prst="line">
            <a:avLst/>
          </a:prstGeom>
          <a:ln w="53975" cap="rnd">
            <a:solidFill>
              <a:srgbClr val="52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F98CB2-DDC9-4473-46C8-385BF2EB7C97}"/>
              </a:ext>
            </a:extLst>
          </p:cNvPr>
          <p:cNvCxnSpPr>
            <a:cxnSpLocks/>
          </p:cNvCxnSpPr>
          <p:nvPr/>
        </p:nvCxnSpPr>
        <p:spPr>
          <a:xfrm>
            <a:off x="927926" y="3854579"/>
            <a:ext cx="6044571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638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A06A-FAAF-9F00-46AE-EA8C4CC4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offerings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D0FCB-30C5-6CAF-23F2-C21D78C55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560" y="1602800"/>
            <a:ext cx="112274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Training</a:t>
            </a:r>
          </a:p>
          <a:p>
            <a:pPr lvl="1"/>
            <a:r>
              <a:rPr lang="en-US" sz="2000" dirty="0"/>
              <a:t>From under an hour to multi-day, at all levels of learning</a:t>
            </a:r>
          </a:p>
          <a:p>
            <a:pPr lvl="1"/>
            <a:r>
              <a:rPr lang="en-US" sz="2000" dirty="0"/>
              <a:t>Live instruction or self-paced computer-based</a:t>
            </a:r>
          </a:p>
          <a:p>
            <a:pPr lvl="1"/>
            <a:r>
              <a:rPr lang="en-US" sz="2000" dirty="0"/>
              <a:t>In person or distributed</a:t>
            </a:r>
          </a:p>
          <a:p>
            <a:pPr lvl="1"/>
            <a:r>
              <a:rPr lang="en-US" sz="2000" dirty="0"/>
              <a:t>Licensing for delivery of computer-based training via corporate LMS available</a:t>
            </a:r>
          </a:p>
          <a:p>
            <a:pPr marL="0" indent="0">
              <a:buNone/>
            </a:pPr>
            <a:r>
              <a:rPr lang="en-US" dirty="0">
                <a:cs typeface="Sarabun"/>
              </a:rPr>
              <a:t>Secure Design Accelerator Program</a:t>
            </a:r>
            <a:endParaRPr lang="en-US" dirty="0"/>
          </a:p>
          <a:p>
            <a:pPr lvl="1"/>
            <a:r>
              <a:rPr lang="en-US" sz="2000" dirty="0"/>
              <a:t>Leadership academy for your secure-by-design engineering program leaders</a:t>
            </a:r>
          </a:p>
          <a:p>
            <a:pPr lvl="1"/>
            <a:r>
              <a:rPr lang="en-US" sz="2000" dirty="0">
                <a:cs typeface="Sarabun"/>
              </a:rPr>
              <a:t>Includes implementation toolkit, process design, culture change support, and metrics</a:t>
            </a:r>
          </a:p>
          <a:p>
            <a:pPr marL="0" indent="0">
              <a:buNone/>
            </a:pPr>
            <a:r>
              <a:rPr lang="en-US" dirty="0"/>
              <a:t>Threat Modeling Assessments + Analysis</a:t>
            </a:r>
          </a:p>
          <a:p>
            <a:endParaRPr lang="en-US" dirty="0"/>
          </a:p>
        </p:txBody>
      </p:sp>
      <p:pic>
        <p:nvPicPr>
          <p:cNvPr id="3074" name="Picture 2" descr="Stylized image featuring a hand pointing to a whiteboard filled with diagrams">
            <a:extLst>
              <a:ext uri="{FF2B5EF4-FFF2-40B4-BE49-F238E27FC236}">
                <a16:creationId xmlns:a16="http://schemas.microsoft.com/office/drawing/2014/main" id="{999DB5D5-CDE4-CDE3-369A-D3506AFA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081" y="190213"/>
            <a:ext cx="158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ylized image featuring interlocked hands">
            <a:extLst>
              <a:ext uri="{FF2B5EF4-FFF2-40B4-BE49-F238E27FC236}">
                <a16:creationId xmlns:a16="http://schemas.microsoft.com/office/drawing/2014/main" id="{53185566-5B03-30D8-62F5-FAA38469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1441163"/>
            <a:ext cx="158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7AFFCA-7939-2ACA-6D95-BE8B6587E8F7}"/>
              </a:ext>
            </a:extLst>
          </p:cNvPr>
          <p:cNvSpPr txBox="1"/>
          <p:nvPr/>
        </p:nvSpPr>
        <p:spPr>
          <a:xfrm>
            <a:off x="7827264" y="5521187"/>
            <a:ext cx="375117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  <a:hlinkClick r:id="rId5"/>
              </a:rPr>
              <a:t>shostack.org/contact</a:t>
            </a:r>
            <a:endParaRPr lang="en-US" sz="2800" dirty="0">
              <a:latin typeface="Sarabun" pitchFamily="2" charset="-34"/>
              <a:cs typeface="Sarabun" pitchFamily="2" charset="-34"/>
            </a:endParaRPr>
          </a:p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  <a:hlinkClick r:id="rId6"/>
              </a:rPr>
              <a:t>info@shostack.org</a:t>
            </a:r>
            <a:endParaRPr lang="en-US" sz="2800" dirty="0">
              <a:latin typeface="Sarabun" pitchFamily="2" charset="-3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4BD99-881E-76B9-DFE2-4E0F20B77CE8}"/>
              </a:ext>
            </a:extLst>
          </p:cNvPr>
          <p:cNvCxnSpPr>
            <a:cxnSpLocks/>
          </p:cNvCxnSpPr>
          <p:nvPr/>
        </p:nvCxnSpPr>
        <p:spPr>
          <a:xfrm>
            <a:off x="838200" y="1418755"/>
            <a:ext cx="7083056" cy="0"/>
          </a:xfrm>
          <a:prstGeom prst="line">
            <a:avLst/>
          </a:prstGeom>
          <a:ln w="53975" cap="rnd">
            <a:solidFill>
              <a:srgbClr val="52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5D1C8-17BE-E155-EC6D-A2282F406649}"/>
              </a:ext>
            </a:extLst>
          </p:cNvPr>
          <p:cNvCxnSpPr>
            <a:cxnSpLocks/>
          </p:cNvCxnSpPr>
          <p:nvPr/>
        </p:nvCxnSpPr>
        <p:spPr>
          <a:xfrm>
            <a:off x="956950" y="2057309"/>
            <a:ext cx="6431402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0D4810-FCDD-B1CD-C774-0202AEFC6D64}"/>
              </a:ext>
            </a:extLst>
          </p:cNvPr>
          <p:cNvCxnSpPr>
            <a:cxnSpLocks/>
          </p:cNvCxnSpPr>
          <p:nvPr/>
        </p:nvCxnSpPr>
        <p:spPr>
          <a:xfrm>
            <a:off x="964560" y="5478539"/>
            <a:ext cx="6594480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EFA41B-C422-3D44-943E-6A158F5D31D5}"/>
              </a:ext>
            </a:extLst>
          </p:cNvPr>
          <p:cNvCxnSpPr>
            <a:cxnSpLocks/>
          </p:cNvCxnSpPr>
          <p:nvPr/>
        </p:nvCxnSpPr>
        <p:spPr>
          <a:xfrm>
            <a:off x="956950" y="4157496"/>
            <a:ext cx="6594480" cy="0"/>
          </a:xfrm>
          <a:prstGeom prst="line">
            <a:avLst/>
          </a:prstGeom>
          <a:ln w="53975" cap="rnd">
            <a:solidFill>
              <a:srgbClr val="76B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5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E0F6-55DB-19A2-EB75-4AB7713A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A2D6D-385F-7945-1DB8-65809A98B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brief intro to TM</a:t>
            </a:r>
          </a:p>
          <a:p>
            <a:r>
              <a:rPr lang="en-US" dirty="0"/>
              <a:t>Origin story</a:t>
            </a:r>
          </a:p>
          <a:p>
            <a:r>
              <a:rPr lang="en-US" dirty="0"/>
              <a:t>Analysis</a:t>
            </a:r>
          </a:p>
          <a:p>
            <a:r>
              <a:rPr lang="en-US" dirty="0"/>
              <a:t>Current working set</a:t>
            </a:r>
          </a:p>
          <a:p>
            <a:r>
              <a:rPr lang="en-US" dirty="0"/>
              <a:t>Possible models</a:t>
            </a:r>
          </a:p>
        </p:txBody>
      </p:sp>
    </p:spTree>
    <p:extLst>
      <p:ext uri="{BB962C8B-B14F-4D97-AF65-F5344CB8AC3E}">
        <p14:creationId xmlns:p14="http://schemas.microsoft.com/office/powerpoint/2010/main" val="1386774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B9666-8974-F103-1580-47F4E51D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modeling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3C5AFD-232F-B99A-BCEB-46F9F1DE793D}"/>
              </a:ext>
            </a:extLst>
          </p:cNvPr>
          <p:cNvSpPr/>
          <p:nvPr/>
        </p:nvSpPr>
        <p:spPr>
          <a:xfrm>
            <a:off x="-177800" y="5422392"/>
            <a:ext cx="8001000" cy="113327"/>
          </a:xfrm>
          <a:prstGeom prst="rect">
            <a:avLst/>
          </a:prstGeom>
          <a:solidFill>
            <a:srgbClr val="76BB52"/>
          </a:solidFill>
          <a:ln cap="rnd">
            <a:solidFill>
              <a:srgbClr val="76BB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5EEB79-AC34-74A3-A68C-C320FB281B25}"/>
              </a:ext>
            </a:extLst>
          </p:cNvPr>
          <p:cNvSpPr/>
          <p:nvPr/>
        </p:nvSpPr>
        <p:spPr>
          <a:xfrm>
            <a:off x="7763933" y="5428693"/>
            <a:ext cx="118534" cy="110970"/>
          </a:xfrm>
          <a:prstGeom prst="ellipse">
            <a:avLst/>
          </a:prstGeom>
          <a:solidFill>
            <a:srgbClr val="76BB52"/>
          </a:solidFill>
          <a:ln>
            <a:solidFill>
              <a:srgbClr val="76BB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219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8A8E-8321-F1A7-3FB1-56D96534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threat modeling?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BF1A8-44F4-D1D9-4439-4F2C72AAE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929" y="1785656"/>
            <a:ext cx="5411329" cy="3590249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dirty="0"/>
              <a:t>Using models to help us think about security</a:t>
            </a:r>
          </a:p>
          <a:p>
            <a:pPr>
              <a:spcBef>
                <a:spcPts val="0"/>
              </a:spcBef>
              <a:defRPr/>
            </a:pPr>
            <a:r>
              <a:rPr lang="en-US" dirty="0"/>
              <a:t>The “measure twice, cut once” of security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defRPr/>
            </a:pPr>
            <a:r>
              <a:rPr lang="en-US" dirty="0"/>
              <a:t>Applies to technology you produce </a:t>
            </a:r>
            <a:r>
              <a:rPr lang="en-US" i="1" dirty="0"/>
              <a:t>and</a:t>
            </a:r>
            <a:r>
              <a:rPr lang="en-US" dirty="0"/>
              <a:t> technology you operate</a:t>
            </a:r>
          </a:p>
        </p:txBody>
      </p:sp>
      <p:pic>
        <p:nvPicPr>
          <p:cNvPr id="2050" name="Picture 2" descr="Measure Twice Cut Once Sign: Handmade Woodworker Gift, Workshop Art - Etsy  Finland">
            <a:extLst>
              <a:ext uri="{FF2B5EF4-FFF2-40B4-BE49-F238E27FC236}">
                <a16:creationId xmlns:a16="http://schemas.microsoft.com/office/drawing/2014/main" id="{5E8E4BCB-073A-30DA-9889-776E50B1C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7997" r="16049" b="8530"/>
          <a:stretch>
            <a:fillRect/>
          </a:stretch>
        </p:blipFill>
        <p:spPr bwMode="auto">
          <a:xfrm>
            <a:off x="7037890" y="1312146"/>
            <a:ext cx="4629873" cy="45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01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792E8-BDBE-EF91-8F27-3E5309CE4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 err="1"/>
              <a:t>Threatmodelingmanifesto.org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5B782-10C9-3A38-6862-72DE9F3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threat model?</a:t>
            </a:r>
          </a:p>
        </p:txBody>
      </p:sp>
      <p:pic>
        <p:nvPicPr>
          <p:cNvPr id="1026" name="Picture 2" descr="Cover page of whitepaper titled ‘The Four Question Framework’">
            <a:extLst>
              <a:ext uri="{FF2B5EF4-FFF2-40B4-BE49-F238E27FC236}">
                <a16:creationId xmlns:a16="http://schemas.microsoft.com/office/drawing/2014/main" id="{33233E7F-D133-EC61-8E1B-C34523B4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31" y="1503336"/>
            <a:ext cx="3281993" cy="409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D92E5-D5A3-AA07-C5CD-C1A4236A17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5798" y="1690688"/>
            <a:ext cx="5315375" cy="3354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2B568C-AD66-80E4-F0F0-0AB82A4A0BBE}"/>
              </a:ext>
            </a:extLst>
          </p:cNvPr>
          <p:cNvSpPr txBox="1"/>
          <p:nvPr/>
        </p:nvSpPr>
        <p:spPr>
          <a:xfrm>
            <a:off x="8925733" y="5594889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Sarabun" pitchFamily="2" charset="-34"/>
                <a:cs typeface="Sarabun" pitchFamily="2" charset="-34"/>
              </a:rPr>
              <a:t>Shostack.org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/whitepapers</a:t>
            </a:r>
          </a:p>
        </p:txBody>
      </p:sp>
    </p:spTree>
    <p:extLst>
      <p:ext uri="{BB962C8B-B14F-4D97-AF65-F5344CB8AC3E}">
        <p14:creationId xmlns:p14="http://schemas.microsoft.com/office/powerpoint/2010/main" val="73407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9F2F-44EC-5DB7-54A1-D804952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Boundaries are often missed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36BDD-8F20-AA68-C9BD-D75F7AE2E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Threat modeling to identify, enhance boundaries</a:t>
            </a:r>
          </a:p>
          <a:p>
            <a:r>
              <a:rPr lang="en-US" dirty="0"/>
              <a:t>More boundaries</a:t>
            </a:r>
          </a:p>
          <a:p>
            <a:r>
              <a:rPr lang="en-US" dirty="0"/>
              <a:t>Better enforcement/attenuation by boundary code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9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354FD9-420C-EFF4-AB9B-300443232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30" t="7875"/>
          <a:stretch>
            <a:fillRect/>
          </a:stretch>
        </p:blipFill>
        <p:spPr>
          <a:xfrm>
            <a:off x="7823200" y="3693158"/>
            <a:ext cx="4365752" cy="3164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56EECF-6A90-0485-8208-BA686ADB6960}"/>
              </a:ext>
            </a:extLst>
          </p:cNvPr>
          <p:cNvSpPr/>
          <p:nvPr/>
        </p:nvSpPr>
        <p:spPr>
          <a:xfrm>
            <a:off x="-177800" y="5422392"/>
            <a:ext cx="8001000" cy="113327"/>
          </a:xfrm>
          <a:prstGeom prst="rect">
            <a:avLst/>
          </a:prstGeom>
          <a:solidFill>
            <a:srgbClr val="76BB52"/>
          </a:solidFill>
          <a:ln cap="rnd">
            <a:solidFill>
              <a:srgbClr val="76BB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E5B771-68C7-2A33-A0AA-8CDA2486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272" r="47726" b="43574"/>
          <a:stretch>
            <a:fillRect/>
          </a:stretch>
        </p:blipFill>
        <p:spPr>
          <a:xfrm>
            <a:off x="4416552" y="4695677"/>
            <a:ext cx="4062984" cy="7267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71862AB-B710-1D8F-F606-D158429FE1F5}"/>
              </a:ext>
            </a:extLst>
          </p:cNvPr>
          <p:cNvSpPr/>
          <p:nvPr/>
        </p:nvSpPr>
        <p:spPr>
          <a:xfrm>
            <a:off x="7763933" y="5428693"/>
            <a:ext cx="118534" cy="110970"/>
          </a:xfrm>
          <a:prstGeom prst="ellipse">
            <a:avLst/>
          </a:prstGeom>
          <a:solidFill>
            <a:srgbClr val="76BB52"/>
          </a:solidFill>
          <a:ln>
            <a:solidFill>
              <a:srgbClr val="76BB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rabun" pitchFamily="2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4D82E-A9C8-44EC-7008-F7AFC719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22281"/>
            <a:ext cx="10515600" cy="2852737"/>
          </a:xfrm>
        </p:spPr>
        <p:txBody>
          <a:bodyPr/>
          <a:lstStyle/>
          <a:p>
            <a:r>
              <a:rPr lang="en-US" dirty="0"/>
              <a:t>Origin of this talk</a:t>
            </a:r>
          </a:p>
        </p:txBody>
      </p:sp>
    </p:spTree>
    <p:extLst>
      <p:ext uri="{BB962C8B-B14F-4D97-AF65-F5344CB8AC3E}">
        <p14:creationId xmlns:p14="http://schemas.microsoft.com/office/powerpoint/2010/main" val="340592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-2026-conference.potx" id="{2963D511-4881-4D45-8DAF-1845BA650BB0}" vid="{96D89FEE-CD56-9E4B-9313-A5A05823CC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11583</TotalTime>
  <Words>1134</Words>
  <Application>Microsoft Macintosh PowerPoint</Application>
  <PresentationFormat>Widescreen</PresentationFormat>
  <Paragraphs>239</Paragraphs>
  <Slides>39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Century Gothic</vt:lpstr>
      <vt:lpstr>Chalkduster</vt:lpstr>
      <vt:lpstr>NTR</vt:lpstr>
      <vt:lpstr>Sarabun</vt:lpstr>
      <vt:lpstr>Office Theme</vt:lpstr>
      <vt:lpstr>Layering Defenses: A New Hope?</vt:lpstr>
      <vt:lpstr>About</vt:lpstr>
      <vt:lpstr>Thesis statements</vt:lpstr>
      <vt:lpstr>Agenda</vt:lpstr>
      <vt:lpstr>Threat modeling overview</vt:lpstr>
      <vt:lpstr>What is threat modeling?</vt:lpstr>
      <vt:lpstr>How do we threat model?</vt:lpstr>
      <vt:lpstr>Boundaries are often missed</vt:lpstr>
      <vt:lpstr>Origin of this talk</vt:lpstr>
      <vt:lpstr>Origin story: A recent training delivery</vt:lpstr>
      <vt:lpstr>Origin story, continued</vt:lpstr>
      <vt:lpstr>Analysis</vt:lpstr>
      <vt:lpstr>“What are we going to do?” terminology</vt:lpstr>
      <vt:lpstr>Models are part of great threat modeling</vt:lpstr>
      <vt:lpstr>Defenses are better than risk management</vt:lpstr>
      <vt:lpstr>Possible layers of defense</vt:lpstr>
      <vt:lpstr>A battle station to keep the local systems in line </vt:lpstr>
      <vt:lpstr>What can go wrong?</vt:lpstr>
      <vt:lpstr>What are we going to do?</vt:lpstr>
      <vt:lpstr>Architectural improvements:  Blowout sections</vt:lpstr>
      <vt:lpstr>Laser cannons!</vt:lpstr>
      <vt:lpstr>Add a steel wall</vt:lpstr>
      <vt:lpstr>Turns out improving defenses is hard...</vt:lpstr>
      <vt:lpstr>Key point:</vt:lpstr>
      <vt:lpstr>Mechanisms for threat modeling</vt:lpstr>
      <vt:lpstr>Three possible models</vt:lpstr>
      <vt:lpstr>None of us is as smart as all of us</vt:lpstr>
      <vt:lpstr>Menti quick overview: 5 questions</vt:lpstr>
      <vt:lpstr>The defenses are similar however you model</vt:lpstr>
      <vt:lpstr>Option 1: “A toolkit”</vt:lpstr>
      <vt:lpstr>Option 2: Layers</vt:lpstr>
      <vt:lpstr>Option 3: Defensive strategy</vt:lpstr>
      <vt:lpstr>Option 3: Engineering stages</vt:lpstr>
      <vt:lpstr>Summary</vt:lpstr>
      <vt:lpstr>PowerPoint Presentation</vt:lpstr>
      <vt:lpstr>Layering Defenses: A New Hope?</vt:lpstr>
      <vt:lpstr>We can help</vt:lpstr>
      <vt:lpstr>Free resources </vt:lpstr>
      <vt:lpstr>Commercial offerings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</dc:creator>
  <cp:lastModifiedBy>Adam Shostack</cp:lastModifiedBy>
  <cp:revision>57</cp:revision>
  <dcterms:created xsi:type="dcterms:W3CDTF">2026-02-15T18:03:01Z</dcterms:created>
  <dcterms:modified xsi:type="dcterms:W3CDTF">2026-03-02T22:31:17Z</dcterms:modified>
</cp:coreProperties>
</file>