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1" r:id="rId3"/>
    <p:sldId id="270" r:id="rId4"/>
    <p:sldId id="271" r:id="rId5"/>
    <p:sldId id="272" r:id="rId6"/>
    <p:sldId id="273" r:id="rId7"/>
    <p:sldId id="257" r:id="rId8"/>
    <p:sldId id="258" r:id="rId9"/>
    <p:sldId id="259" r:id="rId10"/>
    <p:sldId id="260" r:id="rId11"/>
    <p:sldId id="261" r:id="rId12"/>
    <p:sldId id="262" r:id="rId13"/>
    <p:sldId id="263" r:id="rId14"/>
    <p:sldId id="264" r:id="rId15"/>
    <p:sldId id="265" r:id="rId16"/>
    <p:sldId id="266" r:id="rId17"/>
    <p:sldId id="280" r:id="rId18"/>
    <p:sldId id="267" r:id="rId19"/>
    <p:sldId id="269" r:id="rId20"/>
    <p:sldId id="277" r:id="rId21"/>
    <p:sldId id="278" r:id="rId22"/>
    <p:sldId id="268" r:id="rId23"/>
    <p:sldId id="279" r:id="rId24"/>
    <p:sldId id="285" r:id="rId25"/>
    <p:sldId id="282"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2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242F8-EF88-418C-AB66-6EB259A2A7F9}" type="datetimeFigureOut">
              <a:rPr lang="en-US" smtClean="0"/>
              <a:pPr/>
              <a:t>3/5/2012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07614-030C-4C76-9252-76AB06C06352}" type="slidenum">
              <a:rPr lang="en-US" smtClean="0"/>
              <a:pPr/>
              <a:t>‹#›</a:t>
            </a:fld>
            <a:endParaRPr lang="en-US"/>
          </a:p>
        </p:txBody>
      </p:sp>
    </p:spTree>
    <p:extLst>
      <p:ext uri="{BB962C8B-B14F-4D97-AF65-F5344CB8AC3E}">
        <p14:creationId xmlns:p14="http://schemas.microsoft.com/office/powerpoint/2010/main" val="32413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analysis: show me your threat model.  Requirements:</a:t>
            </a:r>
            <a:r>
              <a:rPr lang="en-US" baseline="0" dirty="0" smtClean="0"/>
              <a:t> what’s your threat model? </a:t>
            </a:r>
          </a:p>
          <a:p>
            <a:endParaRPr lang="en-US" baseline="0" dirty="0" smtClean="0"/>
          </a:p>
        </p:txBody>
      </p:sp>
      <p:sp>
        <p:nvSpPr>
          <p:cNvPr id="4" name="Slide Number Placeholder 3"/>
          <p:cNvSpPr>
            <a:spLocks noGrp="1"/>
          </p:cNvSpPr>
          <p:nvPr>
            <p:ph type="sldNum" sz="quarter" idx="10"/>
          </p:nvPr>
        </p:nvSpPr>
        <p:spPr/>
        <p:txBody>
          <a:bodyPr/>
          <a:lstStyle/>
          <a:p>
            <a:fld id="{E02F7759-3B30-46E4-9BA8-D4ABA23C8E3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 standard</a:t>
            </a:r>
            <a:r>
              <a:rPr lang="en-US" baseline="0" dirty="0" smtClean="0"/>
              <a:t> suits with cards based on STRIDE</a:t>
            </a:r>
          </a:p>
          <a:p>
            <a:endParaRPr lang="en-US" baseline="0" dirty="0" smtClean="0"/>
          </a:p>
          <a:p>
            <a:r>
              <a:rPr lang="en-US" baseline="0" dirty="0" smtClean="0"/>
              <a:t>Come in a box like this</a:t>
            </a:r>
          </a:p>
          <a:p>
            <a:endParaRPr lang="en-US" baseline="0" dirty="0" smtClean="0"/>
          </a:p>
          <a:p>
            <a:r>
              <a:rPr lang="en-US" baseline="0" dirty="0" smtClean="0"/>
              <a:t>As you deal, explain the rules</a:t>
            </a:r>
          </a:p>
          <a:p>
            <a:endParaRPr lang="en-US" baseline="0" dirty="0" smtClean="0"/>
          </a:p>
          <a:p>
            <a:r>
              <a:rPr lang="en-US" dirty="0" smtClean="0"/>
              <a:t>Appoint a note-taker</a:t>
            </a:r>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12</a:t>
            </a:fld>
            <a:endParaRPr lang="en-US"/>
          </a:p>
        </p:txBody>
      </p:sp>
    </p:spTree>
    <p:extLst>
      <p:ext uri="{BB962C8B-B14F-4D97-AF65-F5344CB8AC3E}">
        <p14:creationId xmlns:p14="http://schemas.microsoft.com/office/powerpoint/2010/main" val="34805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explain this</a:t>
            </a:r>
            <a:r>
              <a:rPr lang="en-US" baseline="0" dirty="0" smtClean="0"/>
              <a:t> </a:t>
            </a:r>
            <a:r>
              <a:rPr lang="en-US" dirty="0" smtClean="0"/>
              <a:t>diagram</a:t>
            </a:r>
            <a:r>
              <a:rPr lang="en-US" baseline="0" dirty="0" smtClean="0"/>
              <a:t> before the cards</a:t>
            </a:r>
          </a:p>
          <a:p>
            <a:endParaRPr lang="en-US" baseline="0" dirty="0" smtClean="0"/>
          </a:p>
          <a:p>
            <a:r>
              <a:rPr lang="en-US" dirty="0" smtClean="0"/>
              <a:t>Alice</a:t>
            </a:r>
            <a:r>
              <a:rPr lang="en-US" baseline="0" dirty="0" smtClean="0"/>
              <a:t> plays 3 tampering</a:t>
            </a:r>
          </a:p>
          <a:p>
            <a:endParaRPr lang="en-US" baseline="0" dirty="0" smtClean="0"/>
          </a:p>
          <a:p>
            <a:r>
              <a:rPr lang="en-US" baseline="0" dirty="0" smtClean="0"/>
              <a:t>“An attacker can take advantage of your custom key exchange or integrity control which you built instead of using standard crypto”</a:t>
            </a:r>
          </a:p>
          <a:p>
            <a:endParaRPr lang="en-US" baseline="0" dirty="0" smtClean="0"/>
          </a:p>
          <a:p>
            <a:r>
              <a:rPr lang="en-US" baseline="0" dirty="0" smtClean="0"/>
              <a:t>As security people, we just know that’s something you don’t want to do</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13</a:t>
            </a:fld>
            <a:endParaRPr lang="en-US"/>
          </a:p>
        </p:txBody>
      </p:sp>
    </p:spTree>
    <p:extLst>
      <p:ext uri="{BB962C8B-B14F-4D97-AF65-F5344CB8AC3E}">
        <p14:creationId xmlns:p14="http://schemas.microsoft.com/office/powerpoint/2010/main" val="92963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plays 10 of Tampering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alter information</a:t>
            </a:r>
            <a:r>
              <a:rPr lang="en-US" baseline="0" dirty="0" smtClean="0"/>
              <a:t> in a data store because it has weak ACLs”</a:t>
            </a:r>
            <a:endParaRPr lang="en-US" dirty="0" smtClean="0"/>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14</a:t>
            </a:fld>
            <a:endParaRPr lang="en-US"/>
          </a:p>
        </p:txBody>
      </p:sp>
    </p:spTree>
    <p:extLst>
      <p:ext uri="{BB962C8B-B14F-4D97-AF65-F5344CB8AC3E}">
        <p14:creationId xmlns:p14="http://schemas.microsoft.com/office/powerpoint/2010/main" val="240317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Charlie plays 5 of Tampering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replay data without</a:t>
            </a:r>
            <a:r>
              <a:rPr lang="en-US" baseline="0" dirty="0" smtClean="0"/>
              <a:t> detection because your code doesn’t provide timestamps or sequence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15</a:t>
            </a:fld>
            <a:endParaRPr lang="en-US"/>
          </a:p>
        </p:txBody>
      </p:sp>
    </p:spTree>
    <p:extLst>
      <p:ext uri="{BB962C8B-B14F-4D97-AF65-F5344CB8AC3E}">
        <p14:creationId xmlns:p14="http://schemas.microsoft.com/office/powerpoint/2010/main" val="175247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 plays 8 of Tampering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manipulate</a:t>
            </a:r>
            <a:r>
              <a:rPr lang="en-US" baseline="0" dirty="0" smtClean="0"/>
              <a:t> data because there’s no integrity protection for data on the network”</a:t>
            </a:r>
            <a:endParaRPr lang="en-US" dirty="0" smtClean="0"/>
          </a:p>
          <a:p>
            <a:endParaRPr lang="en-US" dirty="0" smtClean="0"/>
          </a:p>
          <a:p>
            <a:r>
              <a:rPr lang="en-US" dirty="0" smtClean="0"/>
              <a:t>Encryption</a:t>
            </a:r>
            <a:r>
              <a:rPr lang="en-US" baseline="0" dirty="0" smtClean="0"/>
              <a:t> isn’t enough! We need to integrity protect the data, too!</a:t>
            </a:r>
          </a:p>
          <a:p>
            <a:endParaRPr lang="en-US" baseline="0" dirty="0" smtClean="0"/>
          </a:p>
          <a:p>
            <a:r>
              <a:rPr lang="en-US" baseline="0" dirty="0" smtClean="0"/>
              <a:t>And so Bob wins this hand with the 10, and will start the next hand, selecting what suit to lead.</a:t>
            </a:r>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16</a:t>
            </a:fld>
            <a:endParaRPr lang="en-US"/>
          </a:p>
        </p:txBody>
      </p:sp>
    </p:spTree>
    <p:extLst>
      <p:ext uri="{BB962C8B-B14F-4D97-AF65-F5344CB8AC3E}">
        <p14:creationId xmlns:p14="http://schemas.microsoft.com/office/powerpoint/2010/main" val="204182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17</a:t>
            </a:fld>
            <a:endParaRPr lang="en-US"/>
          </a:p>
        </p:txBody>
      </p:sp>
    </p:spTree>
    <p:extLst>
      <p:ext uri="{BB962C8B-B14F-4D97-AF65-F5344CB8AC3E}">
        <p14:creationId xmlns:p14="http://schemas.microsoft.com/office/powerpoint/2010/main" val="51013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winner gets</a:t>
            </a:r>
          </a:p>
          <a:p>
            <a:endParaRPr lang="en-US" dirty="0" smtClean="0"/>
          </a:p>
          <a:p>
            <a:r>
              <a:rPr lang="en-US" dirty="0" smtClean="0"/>
              <a:t>We’ve seen it work for people getting started around Microsoft and around the world</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18</a:t>
            </a:fld>
            <a:endParaRPr lang="en-US"/>
          </a:p>
        </p:txBody>
      </p:sp>
    </p:spTree>
    <p:extLst>
      <p:ext uri="{BB962C8B-B14F-4D97-AF65-F5344CB8AC3E}">
        <p14:creationId xmlns:p14="http://schemas.microsoft.com/office/powerpoint/2010/main" val="156368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Future work skills == expanding work skills</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 Commons</a:t>
            </a:r>
            <a:r>
              <a:rPr lang="en-US" baseline="0" dirty="0" smtClean="0"/>
              <a:t> attribution license allows you to do what you want with the game</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22</a:t>
            </a:fld>
            <a:endParaRPr lang="en-US"/>
          </a:p>
        </p:txBody>
      </p:sp>
    </p:spTree>
    <p:extLst>
      <p:ext uri="{BB962C8B-B14F-4D97-AF65-F5344CB8AC3E}">
        <p14:creationId xmlns:p14="http://schemas.microsoft.com/office/powerpoint/2010/main" val="71337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Bug tracking systems?</a:t>
            </a:r>
            <a:r>
              <a:rPr lang="en-US" baseline="0" dirty="0" smtClean="0"/>
              <a:t>  That’s an odd thing to mention</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4</a:t>
            </a:fld>
            <a:endParaRPr lang="en-US"/>
          </a:p>
        </p:txBody>
      </p:sp>
    </p:spTree>
    <p:extLst>
      <p:ext uri="{BB962C8B-B14F-4D97-AF65-F5344CB8AC3E}">
        <p14:creationId xmlns:p14="http://schemas.microsoft.com/office/powerpoint/2010/main" val="290053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3/5/2012 11:23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analysis: show me your threat model.  Requirements:</a:t>
            </a:r>
            <a:r>
              <a:rPr lang="en-US" baseline="0" dirty="0" smtClean="0"/>
              <a:t> what’s your threat model?  “</a:t>
            </a:r>
            <a:endParaRPr lang="en-US" dirty="0"/>
          </a:p>
        </p:txBody>
      </p:sp>
      <p:sp>
        <p:nvSpPr>
          <p:cNvPr id="4" name="Slide Number Placeholder 3"/>
          <p:cNvSpPr>
            <a:spLocks noGrp="1"/>
          </p:cNvSpPr>
          <p:nvPr>
            <p:ph type="sldNum" sz="quarter" idx="10"/>
          </p:nvPr>
        </p:nvSpPr>
        <p:spPr/>
        <p:txBody>
          <a:bodyPr/>
          <a:lstStyle/>
          <a:p>
            <a:fld id="{E02F7759-3B30-46E4-9BA8-D4ABA23C8E3D}"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474663"/>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a:t>
            </a:r>
            <a:r>
              <a:rPr lang="en-US" b="1" smtClean="0"/>
              <a:t>Engineering Excellence</a:t>
            </a:r>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p>
            <a:fld id="{9BCB209F-5C8A-4993-B8DC-E4EB37ECC977}"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isn’t complete,</a:t>
            </a:r>
            <a:r>
              <a:rPr lang="en-US" baseline="0" dirty="0" smtClean="0"/>
              <a:t> but workable</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5</a:t>
            </a:fld>
            <a:endParaRPr lang="en-US"/>
          </a:p>
        </p:txBody>
      </p:sp>
    </p:spTree>
    <p:extLst>
      <p:ext uri="{BB962C8B-B14F-4D97-AF65-F5344CB8AC3E}">
        <p14:creationId xmlns:p14="http://schemas.microsoft.com/office/powerpoint/2010/main" val="429079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red checkmark is a “sometimes” where if the data store is a log, then you have repudiation to worry about</a:t>
            </a:r>
          </a:p>
          <a:p>
            <a:endParaRPr lang="en-US" baseline="0" dirty="0" smtClean="0"/>
          </a:p>
          <a:p>
            <a:r>
              <a:rPr lang="en-US" baseline="0" dirty="0" smtClean="0"/>
              <a:t>Offers a balance between ability and challenge..</a:t>
            </a:r>
            <a:endParaRPr lang="en-US" dirty="0"/>
          </a:p>
        </p:txBody>
      </p:sp>
      <p:sp>
        <p:nvSpPr>
          <p:cNvPr id="4" name="Slide Number Placeholder 3"/>
          <p:cNvSpPr>
            <a:spLocks noGrp="1"/>
          </p:cNvSpPr>
          <p:nvPr>
            <p:ph type="sldNum" sz="quarter" idx="10"/>
          </p:nvPr>
        </p:nvSpPr>
        <p:spPr/>
        <p:txBody>
          <a:bodyPr/>
          <a:lstStyle/>
          <a:p>
            <a:fld id="{64864ADC-306E-495B-9C5F-FB52052E5EC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Recap: Our previous</a:t>
            </a:r>
            <a:r>
              <a:rPr lang="en-US" baseline="0" dirty="0" smtClean="0"/>
              <a:t> problem is that we have a 30,000 engineers (dev/test/pm), of whom most are not security experts.  All of them have the ability to make design decisions, and we need to give them a prescriptive method to do some security design analysis.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talking about how it works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Serious games support some business purpose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4 minutes I’m going to teach you what you need to know</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10</a:t>
            </a:fld>
            <a:endParaRPr lang="en-US"/>
          </a:p>
        </p:txBody>
      </p:sp>
    </p:spTree>
    <p:extLst>
      <p:ext uri="{BB962C8B-B14F-4D97-AF65-F5344CB8AC3E}">
        <p14:creationId xmlns:p14="http://schemas.microsoft.com/office/powerpoint/2010/main" val="238322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complex systems that take years to write need diagrams to understand them.</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11</a:t>
            </a:fld>
            <a:endParaRPr lang="en-US"/>
          </a:p>
        </p:txBody>
      </p:sp>
    </p:spTree>
    <p:extLst>
      <p:ext uri="{BB962C8B-B14F-4D97-AF65-F5344CB8AC3E}">
        <p14:creationId xmlns:p14="http://schemas.microsoft.com/office/powerpoint/2010/main" val="253530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71D30-C00A-4B26-B25B-532A1BB28C10}" type="datetimeFigureOut">
              <a:rPr lang="en-US" smtClean="0"/>
              <a:pPr/>
              <a:t>3/5/2012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315574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71D30-C00A-4B26-B25B-532A1BB28C10}" type="datetimeFigureOut">
              <a:rPr lang="en-US" smtClean="0"/>
              <a:pPr/>
              <a:t>3/5/2012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241297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71D30-C00A-4B26-B25B-532A1BB28C10}" type="datetimeFigureOut">
              <a:rPr lang="en-US" smtClean="0"/>
              <a:pPr/>
              <a:t>3/5/2012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346645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fld id="{4CC88C9A-1B7E-4E4B-AFA0-5ADD16E3921D}" type="datetime1">
              <a:rPr lang="en-US" smtClean="0"/>
              <a:pPr/>
              <a:t>3/5/2012</a:t>
            </a:fld>
            <a:endParaRPr lang="en-US"/>
          </a:p>
        </p:txBody>
      </p:sp>
      <p:sp>
        <p:nvSpPr>
          <p:cNvPr id="5" name="Slide Number Placeholder 4"/>
          <p:cNvSpPr>
            <a:spLocks noGrp="1"/>
          </p:cNvSpPr>
          <p:nvPr>
            <p:ph type="sldNum" sz="quarter" idx="12"/>
          </p:nvPr>
        </p:nvSpPr>
        <p:spPr/>
        <p:txBody>
          <a:bodyPr/>
          <a:lstStyle/>
          <a:p>
            <a:fld id="{D306F696-9C49-4C74-B235-02FFA1275543}" type="slidenum">
              <a:rPr lang="en-US" smtClean="0"/>
              <a:pPr/>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9578428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71D30-C00A-4B26-B25B-532A1BB28C10}" type="datetimeFigureOut">
              <a:rPr lang="en-US" smtClean="0"/>
              <a:pPr/>
              <a:t>3/5/2012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400687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71D30-C00A-4B26-B25B-532A1BB28C10}" type="datetimeFigureOut">
              <a:rPr lang="en-US" smtClean="0"/>
              <a:pPr/>
              <a:t>3/5/2012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8143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71D30-C00A-4B26-B25B-532A1BB28C10}" type="datetimeFigureOut">
              <a:rPr lang="en-US" smtClean="0"/>
              <a:pPr/>
              <a:t>3/5/2012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142970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71D30-C00A-4B26-B25B-532A1BB28C10}" type="datetimeFigureOut">
              <a:rPr lang="en-US" smtClean="0"/>
              <a:pPr/>
              <a:t>3/5/2012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316172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71D30-C00A-4B26-B25B-532A1BB28C10}" type="datetimeFigureOut">
              <a:rPr lang="en-US" smtClean="0"/>
              <a:pPr/>
              <a:t>3/5/2012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308051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71D30-C00A-4B26-B25B-532A1BB28C10}" type="datetimeFigureOut">
              <a:rPr lang="en-US" smtClean="0"/>
              <a:pPr/>
              <a:t>3/5/2012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189023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71D30-C00A-4B26-B25B-532A1BB28C10}" type="datetimeFigureOut">
              <a:rPr lang="en-US" smtClean="0"/>
              <a:pPr/>
              <a:t>3/5/2012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26637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71D30-C00A-4B26-B25B-532A1BB28C10}" type="datetimeFigureOut">
              <a:rPr lang="en-US" smtClean="0"/>
              <a:pPr/>
              <a:t>3/5/2012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318F0-2DC2-4108-BFF3-31F002EC667C}" type="slidenum">
              <a:rPr lang="en-US" smtClean="0"/>
              <a:pPr/>
              <a:t>‹#›</a:t>
            </a:fld>
            <a:endParaRPr lang="en-US"/>
          </a:p>
        </p:txBody>
      </p:sp>
    </p:spTree>
    <p:extLst>
      <p:ext uri="{BB962C8B-B14F-4D97-AF65-F5344CB8AC3E}">
        <p14:creationId xmlns:p14="http://schemas.microsoft.com/office/powerpoint/2010/main" val="382412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71D30-C00A-4B26-B25B-532A1BB28C10}" type="datetimeFigureOut">
              <a:rPr lang="en-US" smtClean="0"/>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318F0-2DC2-4108-BFF3-31F002EC667C}" type="slidenum">
              <a:rPr lang="en-US" smtClean="0"/>
              <a:pPr/>
              <a:t>‹#›</a:t>
            </a:fld>
            <a:endParaRPr lang="en-US"/>
          </a:p>
        </p:txBody>
      </p:sp>
    </p:spTree>
    <p:extLst>
      <p:ext uri="{BB962C8B-B14F-4D97-AF65-F5344CB8AC3E}">
        <p14:creationId xmlns:p14="http://schemas.microsoft.com/office/powerpoint/2010/main" val="3413405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Elevation of Privilege </a:t>
            </a:r>
            <a:br>
              <a:rPr lang="en-US" b="1" dirty="0" smtClean="0"/>
            </a:br>
            <a:r>
              <a:rPr lang="en-US" b="1" dirty="0" smtClean="0"/>
              <a:t>The easy way to threat model </a:t>
            </a:r>
            <a:br>
              <a:rPr lang="en-US" b="1" dirty="0" smtClean="0"/>
            </a:br>
            <a:endParaRPr lang="en-US" dirty="0"/>
          </a:p>
        </p:txBody>
      </p:sp>
      <p:sp>
        <p:nvSpPr>
          <p:cNvPr id="3" name="Subtitle 2"/>
          <p:cNvSpPr>
            <a:spLocks noGrp="1"/>
          </p:cNvSpPr>
          <p:nvPr>
            <p:ph type="subTitle" idx="1"/>
          </p:nvPr>
        </p:nvSpPr>
        <p:spPr/>
        <p:txBody>
          <a:bodyPr/>
          <a:lstStyle/>
          <a:p>
            <a:r>
              <a:rPr lang="en-US" dirty="0" smtClean="0"/>
              <a:t>Adam Shostack</a:t>
            </a:r>
          </a:p>
          <a:p>
            <a:r>
              <a:rPr lang="en-US" dirty="0" smtClean="0"/>
              <a:t>Microsoft</a:t>
            </a:r>
            <a:endParaRPr lang="en-US" dirty="0"/>
          </a:p>
        </p:txBody>
      </p:sp>
    </p:spTree>
    <p:extLst>
      <p:ext uri="{BB962C8B-B14F-4D97-AF65-F5344CB8AC3E}">
        <p14:creationId xmlns:p14="http://schemas.microsoft.com/office/powerpoint/2010/main" val="248450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smtClean="0"/>
              <a:t>Elevation of Privilege is the easy way to get started threat modeling</a:t>
            </a:r>
            <a:endParaRPr lang="en-US" dirty="0"/>
          </a:p>
        </p:txBody>
      </p:sp>
    </p:spTree>
    <p:extLst>
      <p:ext uri="{BB962C8B-B14F-4D97-AF65-F5344CB8AC3E}">
        <p14:creationId xmlns:p14="http://schemas.microsoft.com/office/powerpoint/2010/main" val="799746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Draw a diagram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547398" cy="4467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88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play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Deal out all the cards</a:t>
            </a:r>
          </a:p>
          <a:p>
            <a:r>
              <a:rPr lang="en-US" dirty="0" smtClean="0"/>
              <a:t>Play hands (once around the table)</a:t>
            </a:r>
          </a:p>
          <a:p>
            <a:pPr lvl="1"/>
            <a:r>
              <a:rPr lang="en-US" dirty="0" smtClean="0"/>
              <a:t>Connect the threat on a card to the diagram</a:t>
            </a:r>
          </a:p>
          <a:p>
            <a:pPr lvl="1"/>
            <a:r>
              <a:rPr lang="en-US" dirty="0" smtClean="0"/>
              <a:t>Play in a hand stays in the suit</a:t>
            </a:r>
          </a:p>
          <a:p>
            <a:r>
              <a:rPr lang="en-US" dirty="0" smtClean="0"/>
              <a:t>Play once through the deck</a:t>
            </a:r>
          </a:p>
          <a:p>
            <a:r>
              <a:rPr lang="en-US" dirty="0" smtClean="0"/>
              <a:t>Take notes: </a:t>
            </a:r>
            <a:endParaRPr lang="en-US" dirty="0"/>
          </a:p>
          <a:p>
            <a:pPr marL="457200" lvl="1" indent="0">
              <a:buNone/>
            </a:pPr>
            <a:r>
              <a:rPr lang="en-US" u="sng" dirty="0" smtClean="0"/>
              <a:t>Player   Points  Card  Component     Notes</a:t>
            </a:r>
          </a:p>
          <a:p>
            <a:pPr marL="457200" lvl="1" indent="0">
              <a:buNone/>
            </a:pPr>
            <a:r>
              <a:rPr lang="en-US" u="sng" dirty="0">
                <a:solidFill>
                  <a:schemeClr val="bg1">
                    <a:lumMod val="75000"/>
                  </a:schemeClr>
                </a:solidFill>
              </a:rPr>
              <a:t>_____</a:t>
            </a:r>
            <a:r>
              <a:rPr lang="en-US" dirty="0">
                <a:solidFill>
                  <a:schemeClr val="bg1">
                    <a:lumMod val="75000"/>
                  </a:schemeClr>
                </a:solidFill>
              </a:rPr>
              <a:t>   ____  ____   _________     ______________</a:t>
            </a:r>
            <a:endParaRPr lang="en-US" u="sng" dirty="0">
              <a:solidFill>
                <a:schemeClr val="bg1">
                  <a:lumMod val="75000"/>
                </a:schemeClr>
              </a:solidFill>
            </a:endParaRPr>
          </a:p>
          <a:p>
            <a:pPr marL="457200" lvl="1" indent="0">
              <a:buNone/>
            </a:pPr>
            <a:r>
              <a:rPr lang="en-US" u="sng" dirty="0" smtClean="0">
                <a:solidFill>
                  <a:schemeClr val="bg1">
                    <a:lumMod val="75000"/>
                  </a:schemeClr>
                </a:solidFill>
              </a:rPr>
              <a:t>_____</a:t>
            </a:r>
            <a:r>
              <a:rPr lang="en-US" dirty="0" smtClean="0">
                <a:solidFill>
                  <a:schemeClr val="bg1">
                    <a:lumMod val="75000"/>
                  </a:schemeClr>
                </a:solidFill>
              </a:rPr>
              <a:t>   ____  ____   _________     ______________</a:t>
            </a:r>
            <a:endParaRPr lang="en-US" u="sng" dirty="0" smtClean="0">
              <a:solidFill>
                <a:schemeClr val="bg1">
                  <a:lumMod val="75000"/>
                </a:schemeClr>
              </a:solidFill>
            </a:endParaRPr>
          </a:p>
        </p:txBody>
      </p:sp>
    </p:spTree>
    <p:extLst>
      <p:ext uri="{BB962C8B-B14F-4D97-AF65-F5344CB8AC3E}">
        <p14:creationId xmlns:p14="http://schemas.microsoft.com/office/powerpoint/2010/main" val="189896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rot="1053206">
            <a:off x="5694080" y="1128194"/>
            <a:ext cx="2762250" cy="2285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urved Connector 4"/>
          <p:cNvCxnSpPr>
            <a:stCxn id="3074" idx="1"/>
          </p:cNvCxnSpPr>
          <p:nvPr/>
        </p:nvCxnSpPr>
        <p:spPr>
          <a:xfrm rot="10800000" flipV="1">
            <a:off x="4876801" y="1854542"/>
            <a:ext cx="881591" cy="1345857"/>
          </a:xfrm>
          <a:prstGeom prst="curved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3074" idx="1"/>
          </p:cNvCxnSpPr>
          <p:nvPr/>
        </p:nvCxnSpPr>
        <p:spPr>
          <a:xfrm rot="10800000" flipV="1">
            <a:off x="4343401" y="1854542"/>
            <a:ext cx="1414991" cy="1650657"/>
          </a:xfrm>
          <a:prstGeom prst="curved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6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plays 10 of Tampering</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58278">
            <a:off x="5898433" y="2789778"/>
            <a:ext cx="3619500" cy="2321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urved Connector 4"/>
          <p:cNvCxnSpPr/>
          <p:nvPr/>
        </p:nvCxnSpPr>
        <p:spPr>
          <a:xfrm rot="10800000" flipV="1">
            <a:off x="5791200" y="4952999"/>
            <a:ext cx="1219200" cy="685801"/>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78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Charlie plays 5 of Tampering</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19684">
            <a:off x="958277" y="4465479"/>
            <a:ext cx="2911055" cy="2529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urved Connector 5"/>
          <p:cNvCxnSpPr/>
          <p:nvPr/>
        </p:nvCxnSpPr>
        <p:spPr>
          <a:xfrm flipV="1">
            <a:off x="2971800" y="3581400"/>
            <a:ext cx="990600" cy="914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740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plays 8 of Tampering </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18" r="21092"/>
          <a:stretch/>
        </p:blipFill>
        <p:spPr bwMode="auto">
          <a:xfrm rot="19808301">
            <a:off x="-569132" y="1668159"/>
            <a:ext cx="36576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urved Connector 4"/>
          <p:cNvCxnSpPr/>
          <p:nvPr/>
        </p:nvCxnSpPr>
        <p:spPr>
          <a:xfrm flipV="1">
            <a:off x="609600" y="3810000"/>
            <a:ext cx="3581400" cy="533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7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Must play in suit if you can</a:t>
            </a:r>
          </a:p>
          <a:p>
            <a:r>
              <a:rPr lang="en-US" dirty="0" smtClean="0"/>
              <a:t>High card wins the hand</a:t>
            </a:r>
          </a:p>
          <a:p>
            <a:pPr lvl="1"/>
            <a:r>
              <a:rPr lang="en-US" dirty="0" smtClean="0"/>
              <a:t>Unless there’s a trump (elevation of privilege card)</a:t>
            </a:r>
          </a:p>
          <a:p>
            <a:r>
              <a:rPr lang="en-US" dirty="0" smtClean="0"/>
              <a:t>Aces are for threats not listed on the cards</a:t>
            </a:r>
          </a:p>
          <a:p>
            <a:r>
              <a:rPr lang="en-US" dirty="0" smtClean="0"/>
              <a:t>1 point for each threat, 1 for the hand</a:t>
            </a:r>
          </a:p>
          <a:p>
            <a:endParaRPr lang="en-US" dirty="0"/>
          </a:p>
        </p:txBody>
      </p:sp>
    </p:spTree>
    <p:extLst>
      <p:ext uri="{BB962C8B-B14F-4D97-AF65-F5344CB8AC3E}">
        <p14:creationId xmlns:p14="http://schemas.microsoft.com/office/powerpoint/2010/main" val="169605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you play…</a:t>
            </a:r>
            <a:endParaRPr lang="en-US" dirty="0"/>
          </a:p>
        </p:txBody>
      </p:sp>
      <p:sp>
        <p:nvSpPr>
          <p:cNvPr id="4" name="Content Placeholder 3"/>
          <p:cNvSpPr>
            <a:spLocks noGrp="1"/>
          </p:cNvSpPr>
          <p:nvPr>
            <p:ph idx="1"/>
          </p:nvPr>
        </p:nvSpPr>
        <p:spPr/>
        <p:txBody>
          <a:bodyPr/>
          <a:lstStyle/>
          <a:p>
            <a:r>
              <a:rPr lang="en-US" dirty="0"/>
              <a:t>Finish </a:t>
            </a:r>
            <a:r>
              <a:rPr lang="en-US" dirty="0" smtClean="0"/>
              <a:t>up</a:t>
            </a:r>
          </a:p>
          <a:p>
            <a:r>
              <a:rPr lang="en-US" dirty="0" smtClean="0"/>
              <a:t>Count points</a:t>
            </a:r>
          </a:p>
          <a:p>
            <a:r>
              <a:rPr lang="en-US" dirty="0" smtClean="0"/>
              <a:t>Declare </a:t>
            </a:r>
            <a:r>
              <a:rPr lang="en-US" dirty="0"/>
              <a:t>a </a:t>
            </a:r>
            <a:r>
              <a:rPr lang="en-US" dirty="0" smtClean="0"/>
              <a:t>winner</a:t>
            </a:r>
          </a:p>
          <a:p>
            <a:r>
              <a:rPr lang="en-US" dirty="0" smtClean="0"/>
              <a:t>File </a:t>
            </a:r>
            <a:r>
              <a:rPr lang="en-US" dirty="0"/>
              <a:t>bugs</a:t>
            </a:r>
          </a:p>
        </p:txBody>
      </p:sp>
    </p:spTree>
    <p:extLst>
      <p:ext uri="{BB962C8B-B14F-4D97-AF65-F5344CB8AC3E}">
        <p14:creationId xmlns:p14="http://schemas.microsoft.com/office/powerpoint/2010/main" val="1851747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game work as a tool?</a:t>
            </a:r>
            <a:endParaRPr lang="en-US" dirty="0"/>
          </a:p>
        </p:txBody>
      </p:sp>
      <p:sp>
        <p:nvSpPr>
          <p:cNvPr id="3" name="Content Placeholder 2"/>
          <p:cNvSpPr>
            <a:spLocks noGrp="1"/>
          </p:cNvSpPr>
          <p:nvPr>
            <p:ph idx="1"/>
          </p:nvPr>
        </p:nvSpPr>
        <p:spPr>
          <a:xfrm>
            <a:off x="457200" y="1600200"/>
            <a:ext cx="5181600" cy="5181600"/>
          </a:xfrm>
        </p:spPr>
        <p:txBody>
          <a:bodyPr>
            <a:normAutofit/>
          </a:bodyPr>
          <a:lstStyle/>
          <a:p>
            <a:r>
              <a:rPr lang="en-US" dirty="0" smtClean="0"/>
              <a:t>Attractive and cool</a:t>
            </a:r>
          </a:p>
          <a:p>
            <a:r>
              <a:rPr lang="en-US" dirty="0" smtClean="0"/>
              <a:t>Encourages flow</a:t>
            </a:r>
          </a:p>
          <a:p>
            <a:r>
              <a:rPr lang="en-US" dirty="0" smtClean="0"/>
              <a:t>Requires participation</a:t>
            </a:r>
          </a:p>
          <a:p>
            <a:pPr lvl="1"/>
            <a:r>
              <a:rPr lang="en-US" dirty="0" smtClean="0"/>
              <a:t>Threats act as hints</a:t>
            </a:r>
          </a:p>
          <a:p>
            <a:pPr lvl="1"/>
            <a:r>
              <a:rPr lang="en-US" dirty="0" smtClean="0"/>
              <a:t>Instant feedback</a:t>
            </a:r>
          </a:p>
          <a:p>
            <a:r>
              <a:rPr lang="en-US" dirty="0" smtClean="0"/>
              <a:t>Social permission for</a:t>
            </a:r>
          </a:p>
          <a:p>
            <a:pPr lvl="1"/>
            <a:r>
              <a:rPr lang="en-US" dirty="0" smtClean="0"/>
              <a:t>Playful exploration</a:t>
            </a:r>
          </a:p>
          <a:p>
            <a:pPr lvl="1"/>
            <a:r>
              <a:rPr lang="en-US" dirty="0" smtClean="0"/>
              <a:t>Disagreement</a:t>
            </a:r>
          </a:p>
          <a:p>
            <a:r>
              <a:rPr lang="en-US" dirty="0" smtClean="0"/>
              <a:t>Produces real threat models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848773"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60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ams.REDMOND\Desktop\4438905748_dbb8fecc3d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4610"/>
            <a:ext cx="8711695" cy="62523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6477000"/>
            <a:ext cx="7848600" cy="369332"/>
          </a:xfrm>
          <a:prstGeom prst="rect">
            <a:avLst/>
          </a:prstGeom>
        </p:spPr>
        <p:txBody>
          <a:bodyPr wrap="square">
            <a:spAutoFit/>
          </a:bodyPr>
          <a:lstStyle/>
          <a:p>
            <a:r>
              <a:rPr lang="en-US" sz="1400" b="1" dirty="0" smtClean="0">
                <a:solidFill>
                  <a:schemeClr val="bg1">
                    <a:lumMod val="65000"/>
                  </a:schemeClr>
                </a:solidFill>
              </a:rPr>
              <a:t>Photo: “Chef </a:t>
            </a:r>
            <a:r>
              <a:rPr lang="en-US" sz="1400" b="1" dirty="0">
                <a:solidFill>
                  <a:schemeClr val="bg1">
                    <a:lumMod val="65000"/>
                  </a:schemeClr>
                </a:solidFill>
              </a:rPr>
              <a:t>David </a:t>
            </a:r>
            <a:r>
              <a:rPr lang="en-US" sz="1400" b="1" dirty="0" err="1" smtClean="0">
                <a:solidFill>
                  <a:schemeClr val="bg1">
                    <a:lumMod val="65000"/>
                  </a:schemeClr>
                </a:solidFill>
              </a:rPr>
              <a:t>Adjey</a:t>
            </a:r>
            <a:r>
              <a:rPr lang="en-US" sz="1400" b="1" dirty="0" smtClean="0">
                <a:solidFill>
                  <a:schemeClr val="bg1">
                    <a:lumMod val="65000"/>
                  </a:schemeClr>
                </a:solidFill>
              </a:rPr>
              <a:t>” </a:t>
            </a:r>
            <a:r>
              <a:rPr lang="en-US" sz="1400" dirty="0" smtClean="0">
                <a:solidFill>
                  <a:schemeClr val="bg1">
                    <a:lumMod val="65000"/>
                  </a:schemeClr>
                </a:solidFill>
              </a:rPr>
              <a:t>by </a:t>
            </a:r>
            <a:r>
              <a:rPr lang="en-US" sz="1400" dirty="0">
                <a:solidFill>
                  <a:schemeClr val="bg1">
                    <a:lumMod val="65000"/>
                  </a:schemeClr>
                </a:solidFill>
              </a:rPr>
              <a:t>NAIT TCI Photo Dept. http://www.flickr.com/photos/nait/4438905748/ </a:t>
            </a:r>
            <a:r>
              <a:rPr lang="en-US" dirty="0"/>
              <a:t> </a:t>
            </a:r>
            <a:endParaRPr lang="en-US" b="1" dirty="0"/>
          </a:p>
        </p:txBody>
      </p:sp>
      <p:sp>
        <p:nvSpPr>
          <p:cNvPr id="4" name="TextBox 3"/>
          <p:cNvSpPr txBox="1"/>
          <p:nvPr/>
        </p:nvSpPr>
        <p:spPr>
          <a:xfrm>
            <a:off x="1057759" y="457200"/>
            <a:ext cx="6858000" cy="923330"/>
          </a:xfrm>
          <a:prstGeom prst="rect">
            <a:avLst/>
          </a:prstGeom>
          <a:solidFill>
            <a:srgbClr val="F8F8F8">
              <a:alpha val="80000"/>
            </a:srgbClr>
          </a:solidFill>
          <a:effectLst>
            <a:outerShdw blurRad="50800" dist="38100" dir="2700000" algn="tl" rotWithShape="0">
              <a:prstClr val="black">
                <a:alpha val="40000"/>
              </a:prstClr>
            </a:outerShdw>
            <a:softEdge rad="31750"/>
          </a:effectLst>
        </p:spPr>
        <p:txBody>
          <a:bodyPr wrap="square" rtlCol="0">
            <a:spAutoFit/>
          </a:bodyPr>
          <a:lstStyle/>
          <a:p>
            <a:r>
              <a:rPr lang="en-US" dirty="0" smtClean="0"/>
              <a:t>Telling most people to “Think like an attacker” is a lot like telling them to think like a professional chef.  They lack context, training and understanding of what that means, even if they know how to cook.</a:t>
            </a:r>
            <a:endParaRPr lang="en-US" dirty="0"/>
          </a:p>
        </p:txBody>
      </p:sp>
    </p:spTree>
    <p:extLst>
      <p:ext uri="{BB962C8B-B14F-4D97-AF65-F5344CB8AC3E}">
        <p14:creationId xmlns:p14="http://schemas.microsoft.com/office/powerpoint/2010/main" val="3616756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r>
              <a:rPr lang="en-US" dirty="0" smtClean="0"/>
              <a:t>Attributes of Effective Games</a:t>
            </a:r>
          </a:p>
        </p:txBody>
      </p:sp>
      <p:sp>
        <p:nvSpPr>
          <p:cNvPr id="9" name="Content Placeholder 8"/>
          <p:cNvSpPr>
            <a:spLocks noGrp="1"/>
          </p:cNvSpPr>
          <p:nvPr>
            <p:ph sz="half" idx="1"/>
          </p:nvPr>
        </p:nvSpPr>
        <p:spPr/>
        <p:txBody>
          <a:bodyPr/>
          <a:lstStyle/>
          <a:p>
            <a:r>
              <a:rPr lang="en-US" dirty="0" smtClean="0"/>
              <a:t>Clearly Communicate Objectives and Goals</a:t>
            </a:r>
          </a:p>
          <a:p>
            <a:r>
              <a:rPr lang="en-US" dirty="0" smtClean="0"/>
              <a:t>Distributed Problem Solving</a:t>
            </a:r>
          </a:p>
          <a:p>
            <a:r>
              <a:rPr lang="en-US" dirty="0" smtClean="0"/>
              <a:t>Motivate the “Crowd”</a:t>
            </a:r>
          </a:p>
          <a:p>
            <a:pPr lvl="1"/>
            <a:r>
              <a:rPr lang="en-US" dirty="0" smtClean="0"/>
              <a:t>Player vs. Player</a:t>
            </a:r>
          </a:p>
          <a:p>
            <a:pPr lvl="1"/>
            <a:r>
              <a:rPr lang="en-US" dirty="0" smtClean="0"/>
              <a:t>Player vs. Self</a:t>
            </a:r>
          </a:p>
          <a:p>
            <a:pPr lvl="1"/>
            <a:r>
              <a:rPr lang="en-US" dirty="0" smtClean="0"/>
              <a:t>Player vs. Environment</a:t>
            </a:r>
            <a:endParaRPr lang="en-US" dirty="0"/>
          </a:p>
        </p:txBody>
      </p:sp>
      <p:sp>
        <p:nvSpPr>
          <p:cNvPr id="10" name="Content Placeholder 9"/>
          <p:cNvSpPr>
            <a:spLocks noGrp="1"/>
          </p:cNvSpPr>
          <p:nvPr>
            <p:ph sz="half" idx="2"/>
          </p:nvPr>
        </p:nvSpPr>
        <p:spPr/>
        <p:txBody>
          <a:bodyPr/>
          <a:lstStyle/>
          <a:p>
            <a:r>
              <a:rPr lang="en-US" dirty="0" smtClean="0"/>
              <a:t>Employees Want What Gamers Want</a:t>
            </a:r>
          </a:p>
          <a:p>
            <a:pPr lvl="1"/>
            <a:r>
              <a:rPr lang="en-US" dirty="0" smtClean="0"/>
              <a:t>Fairness</a:t>
            </a:r>
          </a:p>
          <a:p>
            <a:pPr lvl="1"/>
            <a:r>
              <a:rPr lang="en-US" dirty="0" smtClean="0"/>
              <a:t>Transparency</a:t>
            </a:r>
          </a:p>
          <a:p>
            <a:pPr lvl="1"/>
            <a:r>
              <a:rPr lang="en-US" dirty="0" smtClean="0"/>
              <a:t>Feedback</a:t>
            </a:r>
          </a:p>
          <a:p>
            <a:r>
              <a:rPr lang="en-US" dirty="0" smtClean="0"/>
              <a:t>Easy to Scale Activities</a:t>
            </a:r>
            <a:endParaRPr lang="en-US" dirty="0"/>
          </a:p>
        </p:txBody>
      </p:sp>
    </p:spTree>
    <p:extLst>
      <p:ext uri="{BB962C8B-B14F-4D97-AF65-F5344CB8AC3E}">
        <p14:creationId xmlns:p14="http://schemas.microsoft.com/office/powerpoint/2010/main" val="141813138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Group 1"/>
          <p:cNvGraphicFramePr>
            <a:graphicFrameLocks noGrp="1"/>
          </p:cNvGraphicFramePr>
          <p:nvPr>
            <p:extLst>
              <p:ext uri="{D42A27DB-BD31-4B8C-83A1-F6EECF244321}">
                <p14:modId xmlns:p14="http://schemas.microsoft.com/office/powerpoint/2010/main" val="2429931814"/>
              </p:ext>
            </p:extLst>
          </p:nvPr>
        </p:nvGraphicFramePr>
        <p:xfrm>
          <a:off x="533400" y="1110343"/>
          <a:ext cx="7576457" cy="4650377"/>
        </p:xfrm>
        <a:graphic>
          <a:graphicData uri="http://schemas.openxmlformats.org/drawingml/2006/table">
            <a:tbl>
              <a:tblPr/>
              <a:tblGrid>
                <a:gridCol w="2291267"/>
                <a:gridCol w="1761730"/>
                <a:gridCol w="1761730"/>
                <a:gridCol w="1761730"/>
              </a:tblGrid>
              <a:tr h="1012371">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cap="flat">
                      <a:noFill/>
                    </a:lnL>
                    <a:lnR w="50800" cap="flat" cmpd="sng" algn="ctr">
                      <a:solidFill>
                        <a:srgbClr val="989892"/>
                      </a:solidFill>
                      <a:prstDash val="solid"/>
                      <a:round/>
                      <a:headEnd type="none" w="med" len="med"/>
                      <a:tailEnd type="none" w="med" len="med"/>
                    </a:lnR>
                    <a:lnT cap="flat">
                      <a:noFill/>
                    </a:lnT>
                    <a:lnB w="50800" cap="flat" cmpd="sng" algn="ctr">
                      <a:solidFill>
                        <a:srgbClr val="9898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Core</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Work Skills</a:t>
                      </a: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Unique</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Work Skills</a:t>
                      </a: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Future</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Work Skills</a:t>
                      </a: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noFill/>
                  </a:tcPr>
                </a:tc>
              </a:tr>
              <a:tr h="1823901">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In-Job</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r>
                        <a:rPr kumimoji="0" lang="en-US" sz="2500" b="1" i="0" u="none" strike="noStrike" cap="none" normalizeH="0" baseline="0" dirty="0" smtClean="0">
                          <a:ln>
                            <a:noFill/>
                          </a:ln>
                          <a:solidFill>
                            <a:schemeClr val="tx1"/>
                          </a:solidFill>
                          <a:effectLst/>
                          <a:latin typeface="Segoe Light" pitchFamily="34" charset="0"/>
                          <a:ea typeface="Optima" charset="0"/>
                          <a:cs typeface="Optima" charset="0"/>
                          <a:sym typeface="Optima" charset="0"/>
                        </a:rPr>
                        <a:t>Behaviors</a:t>
                      </a: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4"/>
                      <a:srcRect/>
                      <a:stretch>
                        <a:fillRect/>
                      </a:stretch>
                    </a:blipFill>
                  </a:tcPr>
                </a:tc>
              </a:tr>
              <a:tr h="1814105">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 pos="1244600" algn="l"/>
                          <a:tab pos="1244600" algn="l"/>
                        </a:tabLst>
                      </a:pPr>
                      <a:r>
                        <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rPr>
                        <a:t>Organizational</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 pos="1244600" algn="l"/>
                          <a:tab pos="1244600" algn="l"/>
                        </a:tabLst>
                      </a:pPr>
                      <a:r>
                        <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rPr>
                        <a:t>Citizenship</a:t>
                      </a:r>
                    </a:p>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 pos="1244600" algn="l"/>
                          <a:tab pos="1244600" algn="l"/>
                        </a:tabLst>
                      </a:pPr>
                      <a:r>
                        <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rPr>
                        <a:t>Behaviors</a:t>
                      </a: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Palatino" charset="0"/>
                        <a:buNone/>
                        <a:tabLst>
                          <a:tab pos="1244600" algn="l"/>
                        </a:tabLst>
                      </a:pPr>
                      <a:endParaRPr kumimoji="0" lang="en-US" sz="2500" b="1" i="0" u="none" strike="noStrike" cap="none" normalizeH="0" baseline="0" dirty="0">
                        <a:ln>
                          <a:noFill/>
                        </a:ln>
                        <a:solidFill>
                          <a:schemeClr val="tx1"/>
                        </a:solidFill>
                        <a:effectLst/>
                        <a:latin typeface="Segoe Light" pitchFamily="34" charset="0"/>
                        <a:ea typeface="Optima" charset="0"/>
                        <a:cs typeface="Optima" charset="0"/>
                        <a:sym typeface="Optima" charset="0"/>
                      </a:endParaRPr>
                    </a:p>
                  </a:txBody>
                  <a:tcPr marL="21771" marR="21771" marT="26125" marB="26125" anchor="ctr" horzOverflow="overflow">
                    <a:lnL w="50800" cap="flat" cmpd="sng" algn="ctr">
                      <a:solidFill>
                        <a:srgbClr val="989892"/>
                      </a:solidFill>
                      <a:prstDash val="solid"/>
                      <a:round/>
                      <a:headEnd type="none" w="med" len="med"/>
                      <a:tailEnd type="none" w="med" len="med"/>
                    </a:lnL>
                    <a:lnR w="50800" cap="flat" cmpd="sng" algn="ctr">
                      <a:solidFill>
                        <a:srgbClr val="989892"/>
                      </a:solidFill>
                      <a:prstDash val="solid"/>
                      <a:round/>
                      <a:headEnd type="none" w="med" len="med"/>
                      <a:tailEnd type="none" w="med" len="med"/>
                    </a:lnR>
                    <a:lnT w="50800" cap="flat" cmpd="sng" algn="ctr">
                      <a:solidFill>
                        <a:srgbClr val="989892"/>
                      </a:solidFill>
                      <a:prstDash val="solid"/>
                      <a:round/>
                      <a:headEnd type="none" w="med" len="med"/>
                      <a:tailEnd type="none" w="med" len="med"/>
                    </a:lnT>
                    <a:lnB w="50800" cap="flat" cmpd="sng" algn="ctr">
                      <a:solidFill>
                        <a:srgbClr val="989892"/>
                      </a:solidFill>
                      <a:prstDash val="solid"/>
                      <a:round/>
                      <a:headEnd type="none" w="med" len="med"/>
                      <a:tailEnd type="none" w="med" len="med"/>
                    </a:lnB>
                    <a:lnTlToBr>
                      <a:noFill/>
                    </a:lnTlToBr>
                    <a:lnBlToTr>
                      <a:noFill/>
                    </a:lnBlToTr>
                    <a:blipFill dpi="0" rotWithShape="0">
                      <a:blip r:embed="rId3"/>
                      <a:srcRect/>
                      <a:stretch>
                        <a:fillRect/>
                      </a:stretch>
                    </a:blipFill>
                  </a:tcPr>
                </a:tc>
              </a:tr>
            </a:tbl>
          </a:graphicData>
        </a:graphic>
      </p:graphicFrame>
      <p:sp>
        <p:nvSpPr>
          <p:cNvPr id="3" name="Rectangle 1"/>
          <p:cNvSpPr>
            <a:spLocks noGrp="1" noChangeArrowheads="1"/>
          </p:cNvSpPr>
          <p:nvPr>
            <p:ph type="title"/>
          </p:nvPr>
        </p:nvSpPr>
        <p:spPr>
          <a:xfrm>
            <a:off x="457200" y="152400"/>
            <a:ext cx="8229600" cy="1143000"/>
          </a:xfrm>
        </p:spPr>
        <p:txBody>
          <a:bodyPr/>
          <a:lstStyle/>
          <a:p>
            <a:r>
              <a:rPr lang="en-US" dirty="0" smtClean="0"/>
              <a:t>Attributes of Effective Games</a:t>
            </a:r>
          </a:p>
        </p:txBody>
      </p:sp>
    </p:spTree>
    <p:extLst>
      <p:ext uri="{BB962C8B-B14F-4D97-AF65-F5344CB8AC3E}">
        <p14:creationId xmlns:p14="http://schemas.microsoft.com/office/powerpoint/2010/main" val="17234521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124200"/>
          </a:xfrm>
        </p:spPr>
        <p:txBody>
          <a:bodyPr>
            <a:noAutofit/>
          </a:bodyPr>
          <a:lstStyle/>
          <a:p>
            <a:r>
              <a:rPr lang="en-US" dirty="0" smtClean="0"/>
              <a:t>Elevation of Privilege is Licensed</a:t>
            </a:r>
            <a:r>
              <a:rPr lang="en-US" sz="5400" dirty="0" smtClean="0"/>
              <a:t/>
            </a:r>
            <a:br>
              <a:rPr lang="en-US" sz="5400" dirty="0" smtClean="0"/>
            </a:br>
            <a:r>
              <a:rPr lang="en-US" sz="5400" dirty="0" smtClean="0"/>
              <a:t/>
            </a:r>
            <a:br>
              <a:rPr lang="en-US" sz="5400" dirty="0" smtClean="0"/>
            </a:br>
            <a:r>
              <a:rPr lang="en-US" sz="5400" dirty="0" smtClean="0"/>
              <a:t>Creative Commons Attribution</a:t>
            </a:r>
            <a:br>
              <a:rPr lang="en-US" sz="5400" dirty="0" smtClean="0"/>
            </a:br>
            <a:r>
              <a:rPr lang="en-US" sz="5400" dirty="0" smtClean="0"/>
              <a:t/>
            </a:r>
            <a:br>
              <a:rPr lang="en-US" sz="5400" dirty="0" smtClean="0"/>
            </a:br>
            <a:r>
              <a:rPr lang="en-US" sz="4800" dirty="0" smtClean="0"/>
              <a:t>… Go play!</a:t>
            </a:r>
            <a:endParaRPr lang="en-US" sz="5700" dirty="0"/>
          </a:p>
        </p:txBody>
      </p:sp>
      <p:sp>
        <p:nvSpPr>
          <p:cNvPr id="3" name="Rectangle 2"/>
          <p:cNvSpPr/>
          <p:nvPr/>
        </p:nvSpPr>
        <p:spPr>
          <a:xfrm>
            <a:off x="2167280" y="6248400"/>
            <a:ext cx="4949496" cy="400110"/>
          </a:xfrm>
          <a:prstGeom prst="rect">
            <a:avLst/>
          </a:prstGeom>
        </p:spPr>
        <p:txBody>
          <a:bodyPr wrap="none">
            <a:spAutoFit/>
          </a:bodyPr>
          <a:lstStyle/>
          <a:p>
            <a:pPr algn="ctr"/>
            <a:r>
              <a:rPr lang="en-US" sz="2000" dirty="0"/>
              <a:t>http://www.microsoft.com/security/sdl/eop/ </a:t>
            </a:r>
          </a:p>
        </p:txBody>
      </p:sp>
    </p:spTree>
    <p:extLst>
      <p:ext uri="{BB962C8B-B14F-4D97-AF65-F5344CB8AC3E}">
        <p14:creationId xmlns:p14="http://schemas.microsoft.com/office/powerpoint/2010/main" val="3281630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normAutofit lnSpcReduction="10000"/>
          </a:bodyPr>
          <a:lstStyle/>
          <a:p>
            <a:r>
              <a:rPr lang="en-US" dirty="0" smtClean="0"/>
              <a:t>Play Elevation of Privilege!</a:t>
            </a:r>
          </a:p>
          <a:p>
            <a:pPr lvl="1"/>
            <a:r>
              <a:rPr lang="en-US" dirty="0" smtClean="0"/>
              <a:t>Cards, </a:t>
            </a:r>
            <a:r>
              <a:rPr lang="en-US" dirty="0" err="1" smtClean="0"/>
              <a:t>scoresheets</a:t>
            </a:r>
            <a:r>
              <a:rPr lang="en-US" dirty="0" smtClean="0"/>
              <a:t> at http://www.microsoft.com/security/sdl/eop/ </a:t>
            </a:r>
          </a:p>
          <a:p>
            <a:r>
              <a:rPr lang="en-US" dirty="0" smtClean="0"/>
              <a:t>Check out the other games at </a:t>
            </a:r>
            <a:r>
              <a:rPr lang="en-US" dirty="0" err="1" smtClean="0"/>
              <a:t>Defcon</a:t>
            </a:r>
            <a:r>
              <a:rPr lang="en-US" dirty="0" smtClean="0"/>
              <a:t> this weekend</a:t>
            </a:r>
          </a:p>
          <a:p>
            <a:pPr lvl="1"/>
            <a:r>
              <a:rPr lang="en-US" dirty="0" smtClean="0"/>
              <a:t>CTF, Hide &amp; Seek</a:t>
            </a:r>
          </a:p>
          <a:p>
            <a:r>
              <a:rPr lang="en-US" dirty="0" smtClean="0"/>
              <a:t>Make your own games!</a:t>
            </a:r>
          </a:p>
          <a:p>
            <a:pPr lvl="1"/>
            <a:r>
              <a:rPr lang="en-US" dirty="0" smtClean="0"/>
              <a:t>Art of Game Design: A book of Lenses is a </a:t>
            </a:r>
            <a:r>
              <a:rPr lang="en-US" smtClean="0"/>
              <a:t>great resource</a:t>
            </a:r>
          </a:p>
          <a:p>
            <a:endParaRPr lang="en-US" dirty="0" smtClean="0"/>
          </a:p>
          <a:p>
            <a:pPr lvl="1"/>
            <a:endParaRPr lang="en-US" dirty="0"/>
          </a:p>
        </p:txBody>
      </p:sp>
    </p:spTree>
    <p:extLst>
      <p:ext uri="{BB962C8B-B14F-4D97-AF65-F5344CB8AC3E}">
        <p14:creationId xmlns:p14="http://schemas.microsoft.com/office/powerpoint/2010/main" val="2611582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screen">
            <a:duotone>
              <a:prstClr val="black"/>
              <a:schemeClr val="tx2">
                <a:tint val="45000"/>
                <a:satMod val="400000"/>
              </a:schemeClr>
            </a:duotone>
          </a:blip>
          <a:stretch>
            <a:fillRect/>
          </a:stretch>
        </p:blipFill>
        <p:spPr bwMode="black">
          <a:xfrm>
            <a:off x="2640857" y="2985020"/>
            <a:ext cx="3862287" cy="887960"/>
          </a:xfrm>
          <a:prstGeom prst="rect">
            <a:avLst/>
          </a:prstGeom>
          <a:noFill/>
          <a:ln>
            <a:noFill/>
          </a:ln>
        </p:spPr>
      </p:pic>
      <p:sp>
        <p:nvSpPr>
          <p:cNvPr id="5" name="Text Box 3"/>
          <p:cNvSpPr txBox="1">
            <a:spLocks noChangeArrowheads="1"/>
          </p:cNvSpPr>
          <p:nvPr/>
        </p:nvSpPr>
        <p:spPr bwMode="blackWhite">
          <a:xfrm>
            <a:off x="381000" y="598005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accent1"/>
                </a:solidFill>
                <a:latin typeface="Segoe UI" pitchFamily="34" charset="0"/>
                <a:cs typeface="Arial" charset="0"/>
              </a:rPr>
              <a:t>© 2010 Microsoft 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accent1"/>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accent1"/>
                </a:solidFill>
                <a:latin typeface="Segoe UI" pitchFamily="34" charset="0"/>
                <a:cs typeface="Arial" charset="0"/>
              </a:rPr>
            </a:br>
            <a:r>
              <a:rPr lang="en-US" sz="700" dirty="0">
                <a:solidFill>
                  <a:schemeClr val="accent1"/>
                </a:soli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50143859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141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eam/sites/tmhelp/Threat%20Modeling%20Process%20Evolution/graphics/Splash_Background.png"/>
          <p:cNvPicPr>
            <a:picLocks noChangeAspect="1" noChangeArrowheads="1"/>
          </p:cNvPicPr>
          <p:nvPr/>
        </p:nvPicPr>
        <p:blipFill>
          <a:blip r:embed="rId3" cstate="print"/>
          <a:srcRect/>
          <a:stretch>
            <a:fillRect/>
          </a:stretch>
        </p:blipFill>
        <p:spPr bwMode="auto">
          <a:xfrm>
            <a:off x="4105275" y="0"/>
            <a:ext cx="5038725" cy="3914775"/>
          </a:xfrm>
          <a:prstGeom prst="rect">
            <a:avLst/>
          </a:prstGeom>
          <a:noFill/>
        </p:spPr>
      </p:pic>
      <p:sp>
        <p:nvSpPr>
          <p:cNvPr id="7" name="Title 1"/>
          <p:cNvSpPr>
            <a:spLocks noGrp="1"/>
          </p:cNvSpPr>
          <p:nvPr>
            <p:ph type="title"/>
          </p:nvPr>
        </p:nvSpPr>
        <p:spPr>
          <a:xfrm>
            <a:off x="228600" y="609600"/>
            <a:ext cx="6172200" cy="1143000"/>
          </a:xfrm>
        </p:spPr>
        <p:txBody>
          <a:bodyPr>
            <a:normAutofit/>
          </a:bodyPr>
          <a:lstStyle/>
          <a:p>
            <a:pPr algn="ctr"/>
            <a:r>
              <a:rPr sz="3600" smtClean="0"/>
              <a:t>SDL Threat Modeling Tool</a:t>
            </a:r>
            <a:r>
              <a:rPr lang="en-US" sz="3600" dirty="0" smtClean="0"/>
              <a:t> 3.1</a:t>
            </a:r>
            <a:r>
              <a:rPr sz="3600" smtClean="0"/>
              <a:t> </a:t>
            </a:r>
            <a:endParaRPr lang="en-US" sz="3600" dirty="0"/>
          </a:p>
        </p:txBody>
      </p:sp>
      <p:sp>
        <p:nvSpPr>
          <p:cNvPr id="8" name="Text Placeholder 2"/>
          <p:cNvSpPr>
            <a:spLocks noGrp="1"/>
          </p:cNvSpPr>
          <p:nvPr>
            <p:ph idx="1"/>
          </p:nvPr>
        </p:nvSpPr>
        <p:spPr>
          <a:xfrm>
            <a:off x="381000" y="1752600"/>
            <a:ext cx="6019800" cy="4876799"/>
          </a:xfrm>
        </p:spPr>
        <p:txBody>
          <a:bodyPr>
            <a:normAutofit lnSpcReduction="10000"/>
          </a:bodyPr>
          <a:lstStyle/>
          <a:p>
            <a:r>
              <a:rPr lang="en-US" sz="2000" dirty="0" smtClean="0"/>
              <a:t>Problem:  Threat modeling is a complex activity that only experts can do</a:t>
            </a:r>
          </a:p>
          <a:p>
            <a:pPr lvl="1"/>
            <a:r>
              <a:rPr lang="en-US" sz="1600" dirty="0" smtClean="0"/>
              <a:t>Threat modeling as design analysis, not requirements</a:t>
            </a:r>
          </a:p>
          <a:p>
            <a:r>
              <a:rPr lang="en-US" sz="2000" dirty="0" smtClean="0"/>
              <a:t>Main innovation: Transform threat modeling into an activity that any software architect can perform effectively</a:t>
            </a:r>
          </a:p>
          <a:p>
            <a:r>
              <a:rPr lang="en-US" sz="2000" dirty="0" smtClean="0"/>
              <a:t>Main Approach:</a:t>
            </a:r>
          </a:p>
          <a:p>
            <a:pPr lvl="1"/>
            <a:r>
              <a:rPr lang="en-US" sz="2000" dirty="0" smtClean="0"/>
              <a:t>Simple</a:t>
            </a:r>
          </a:p>
          <a:p>
            <a:pPr lvl="1"/>
            <a:r>
              <a:rPr lang="en-US" sz="2000" dirty="0" smtClean="0"/>
              <a:t>Prescriptive</a:t>
            </a:r>
          </a:p>
          <a:p>
            <a:pPr lvl="1"/>
            <a:r>
              <a:rPr lang="en-US" sz="2000" dirty="0" smtClean="0"/>
              <a:t>Self-checks</a:t>
            </a:r>
          </a:p>
          <a:p>
            <a:r>
              <a:rPr lang="en-US" sz="2000" dirty="0" smtClean="0"/>
              <a:t>Tool</a:t>
            </a:r>
          </a:p>
          <a:p>
            <a:pPr lvl="1"/>
            <a:r>
              <a:rPr lang="en-US" sz="2000" dirty="0" smtClean="0"/>
              <a:t>Guidance in drawing threat diagrams</a:t>
            </a:r>
          </a:p>
          <a:p>
            <a:pPr lvl="1"/>
            <a:r>
              <a:rPr lang="en-US" sz="2000" dirty="0" smtClean="0"/>
              <a:t>Guided analysis of threats and mitigations </a:t>
            </a:r>
          </a:p>
          <a:p>
            <a:pPr lvl="1"/>
            <a:r>
              <a:rPr lang="en-US" sz="2000" dirty="0" smtClean="0"/>
              <a:t>Integration with bug tracking systems </a:t>
            </a:r>
          </a:p>
          <a:p>
            <a:pPr lvl="1"/>
            <a:r>
              <a:rPr lang="en-US" sz="2000" dirty="0" smtClean="0"/>
              <a:t>Robust reporting capabilities</a:t>
            </a:r>
          </a:p>
          <a:p>
            <a:pPr lvl="1"/>
            <a:endParaRPr lang="en-US" dirty="0"/>
          </a:p>
        </p:txBody>
      </p:sp>
    </p:spTree>
    <p:extLst>
      <p:ext uri="{BB962C8B-B14F-4D97-AF65-F5344CB8AC3E}">
        <p14:creationId xmlns:p14="http://schemas.microsoft.com/office/powerpoint/2010/main" val="133939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50" normalizeH="0" baseline="0" noProof="0" dirty="0" smtClean="0">
                <a:ln w="3175">
                  <a:noFill/>
                </a:ln>
                <a:solidFill>
                  <a:schemeClr val="accent1"/>
                </a:solidFill>
                <a:uLnTx/>
                <a:uFillTx/>
                <a:latin typeface="+mn-lt"/>
                <a:ea typeface="+mn-ea"/>
                <a:cs typeface="Arial" charset="0"/>
              </a:rPr>
              <a:t>Evolved SDL Approach</a:t>
            </a:r>
          </a:p>
        </p:txBody>
      </p:sp>
      <p:pic>
        <p:nvPicPr>
          <p:cNvPr id="3073" name="Picture 1"/>
          <p:cNvPicPr>
            <a:picLocks noChangeAspect="1" noChangeArrowheads="1"/>
          </p:cNvPicPr>
          <p:nvPr/>
        </p:nvPicPr>
        <p:blipFill>
          <a:blip r:embed="rId3" cstate="print"/>
          <a:srcRect/>
          <a:stretch>
            <a:fillRect/>
          </a:stretch>
        </p:blipFill>
        <p:spPr bwMode="auto">
          <a:xfrm>
            <a:off x="0" y="1219200"/>
            <a:ext cx="6692361" cy="5038725"/>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l="42271" t="36641" r="21767" b="21483"/>
          <a:stretch>
            <a:fillRect/>
          </a:stretch>
        </p:blipFill>
        <p:spPr bwMode="auto">
          <a:xfrm>
            <a:off x="5105400" y="3352800"/>
            <a:ext cx="43434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605030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0" y="304800"/>
            <a:ext cx="6172200" cy="1143000"/>
          </a:xfrm>
        </p:spPr>
        <p:txBody>
          <a:bodyPr>
            <a:normAutofit/>
          </a:bodyPr>
          <a:lstStyle/>
          <a:p>
            <a:pPr algn="ctr"/>
            <a:r>
              <a:rPr lang="en-US" sz="3600" dirty="0" smtClean="0"/>
              <a:t>Threat Modeling</a:t>
            </a:r>
            <a:r>
              <a:rPr sz="3600" dirty="0" smtClean="0"/>
              <a:t> </a:t>
            </a:r>
            <a:endParaRPr lang="en-US" sz="3600" dirty="0"/>
          </a:p>
        </p:txBody>
      </p:sp>
      <p:sp>
        <p:nvSpPr>
          <p:cNvPr id="8" name="Text Placeholder 2"/>
          <p:cNvSpPr>
            <a:spLocks noGrp="1"/>
          </p:cNvSpPr>
          <p:nvPr>
            <p:ph idx="1"/>
          </p:nvPr>
        </p:nvSpPr>
        <p:spPr>
          <a:xfrm>
            <a:off x="381000" y="1524000"/>
            <a:ext cx="8534400" cy="5105400"/>
          </a:xfrm>
        </p:spPr>
        <p:txBody>
          <a:bodyPr>
            <a:noAutofit/>
          </a:bodyPr>
          <a:lstStyle/>
          <a:p>
            <a:r>
              <a:rPr lang="en-US" dirty="0" smtClean="0"/>
              <a:t>Really, really hard for normal engineers to do</a:t>
            </a:r>
          </a:p>
          <a:p>
            <a:pPr lvl="1"/>
            <a:r>
              <a:rPr lang="en-US" dirty="0" smtClean="0"/>
              <a:t>Requires a skillset acquired by osmosis (“The </a:t>
            </a:r>
            <a:r>
              <a:rPr lang="en-US" dirty="0"/>
              <a:t>security mindset</a:t>
            </a:r>
            <a:r>
              <a:rPr lang="en-US" dirty="0" smtClean="0"/>
              <a:t>”)</a:t>
            </a:r>
          </a:p>
          <a:p>
            <a:pPr lvl="1"/>
            <a:r>
              <a:rPr lang="en-US" dirty="0" smtClean="0"/>
              <a:t>Overcome creator blindness</a:t>
            </a:r>
          </a:p>
          <a:p>
            <a:pPr lvl="1"/>
            <a:r>
              <a:rPr lang="en-US" dirty="0" smtClean="0"/>
              <a:t>Extreme consequences for errors or omissions</a:t>
            </a:r>
            <a:endParaRPr lang="en-US" dirty="0"/>
          </a:p>
          <a:p>
            <a:pPr marL="342900" lvl="1" indent="-342900">
              <a:buFont typeface="Arial" pitchFamily="34" charset="0"/>
              <a:buChar char="•"/>
            </a:pPr>
            <a:r>
              <a:rPr lang="en-US" sz="3200" dirty="0"/>
              <a:t>Engineers know their code and how it </a:t>
            </a:r>
            <a:r>
              <a:rPr lang="en-US" sz="3200" dirty="0" smtClean="0"/>
              <a:t>changes</a:t>
            </a:r>
          </a:p>
          <a:p>
            <a:r>
              <a:rPr lang="en-US" dirty="0" smtClean="0"/>
              <a:t>And the consequences…</a:t>
            </a:r>
            <a:endParaRPr lang="en-US" dirty="0"/>
          </a:p>
        </p:txBody>
      </p:sp>
    </p:spTree>
    <p:extLst>
      <p:ext uri="{BB962C8B-B14F-4D97-AF65-F5344CB8AC3E}">
        <p14:creationId xmlns:p14="http://schemas.microsoft.com/office/powerpoint/2010/main" val="3119194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Threat Modeling Tool 3.1</a:t>
            </a:r>
            <a:endParaRPr lang="en-US" dirty="0"/>
          </a:p>
        </p:txBody>
      </p:sp>
      <p:sp>
        <p:nvSpPr>
          <p:cNvPr id="3" name="Content Placeholder 2"/>
          <p:cNvSpPr>
            <a:spLocks noGrp="1"/>
          </p:cNvSpPr>
          <p:nvPr>
            <p:ph idx="1"/>
          </p:nvPr>
        </p:nvSpPr>
        <p:spPr>
          <a:xfrm>
            <a:off x="457200" y="1600200"/>
            <a:ext cx="8610600" cy="4525963"/>
          </a:xfrm>
        </p:spPr>
        <p:txBody>
          <a:bodyPr>
            <a:normAutofit fontScale="92500" lnSpcReduction="10000"/>
          </a:bodyPr>
          <a:lstStyle/>
          <a:p>
            <a:r>
              <a:rPr lang="en-US" dirty="0"/>
              <a:t>SDL TM Tool makes threat modeling flow better for a broader set of users</a:t>
            </a:r>
          </a:p>
          <a:p>
            <a:r>
              <a:rPr lang="en-US" dirty="0" smtClean="0"/>
              <a:t>Main </a:t>
            </a:r>
            <a:r>
              <a:rPr lang="en-US" dirty="0"/>
              <a:t>Approach:</a:t>
            </a:r>
          </a:p>
          <a:p>
            <a:pPr lvl="1"/>
            <a:r>
              <a:rPr lang="en-US" dirty="0"/>
              <a:t>Simple, prescriptive, self-checks</a:t>
            </a:r>
          </a:p>
          <a:p>
            <a:r>
              <a:rPr lang="en-US" dirty="0"/>
              <a:t>Tool</a:t>
            </a:r>
          </a:p>
          <a:p>
            <a:pPr lvl="1"/>
            <a:r>
              <a:rPr lang="en-US" dirty="0" smtClean="0"/>
              <a:t>Draw threat model diagrams with live feedback</a:t>
            </a:r>
            <a:endParaRPr lang="en-US" dirty="0"/>
          </a:p>
          <a:p>
            <a:pPr lvl="1"/>
            <a:r>
              <a:rPr lang="en-US" dirty="0"/>
              <a:t>Guided analysis of threats and mitigations using STRIDE</a:t>
            </a:r>
          </a:p>
          <a:p>
            <a:pPr lvl="1"/>
            <a:r>
              <a:rPr lang="en-US" dirty="0"/>
              <a:t>Integrates with bug tracking systems </a:t>
            </a:r>
            <a:endParaRPr lang="en-US" dirty="0" smtClean="0"/>
          </a:p>
          <a:p>
            <a:r>
              <a:rPr lang="en-US" dirty="0" smtClean="0"/>
              <a:t>Free at http://microsoft.com/sdl</a:t>
            </a:r>
            <a:endParaRPr lang="en-US" dirty="0"/>
          </a:p>
          <a:p>
            <a:endParaRPr lang="en-US" dirty="0"/>
          </a:p>
        </p:txBody>
      </p:sp>
    </p:spTree>
    <p:extLst>
      <p:ext uri="{BB962C8B-B14F-4D97-AF65-F5344CB8AC3E}">
        <p14:creationId xmlns:p14="http://schemas.microsoft.com/office/powerpoint/2010/main" val="187488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STRIDE Framework</a:t>
            </a:r>
            <a:r>
              <a:rPr lang="en-US" sz="2200" baseline="70000" dirty="0" smtClean="0"/>
              <a:t>*</a:t>
            </a:r>
            <a:r>
              <a:rPr lang="en-US" dirty="0" smtClean="0"/>
              <a:t> for finding threats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959231"/>
              </p:ext>
            </p:extLst>
          </p:nvPr>
        </p:nvGraphicFramePr>
        <p:xfrm>
          <a:off x="457200" y="1600200"/>
          <a:ext cx="8229600" cy="4419597"/>
        </p:xfrm>
        <a:graphic>
          <a:graphicData uri="http://schemas.openxmlformats.org/drawingml/2006/table">
            <a:tbl>
              <a:tblPr firstRow="1" bandRow="1">
                <a:tableStyleId>{5C22544A-7EE6-4342-B048-85BDC9FD1C3A}</a:tableStyleId>
              </a:tblPr>
              <a:tblGrid>
                <a:gridCol w="4114800"/>
                <a:gridCol w="4114800"/>
              </a:tblGrid>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1" i="0" u="none" strike="noStrike" cap="none" normalizeH="0" baseline="0" dirty="0" smtClean="0">
                          <a:solidFill>
                            <a:schemeClr val="bg2"/>
                          </a:solidFill>
                          <a:effectLst/>
                          <a:latin typeface="+mn-lt"/>
                        </a:rPr>
                        <a:t>Threat</a:t>
                      </a:r>
                    </a:p>
                  </a:txBody>
                  <a:tcP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1" i="0" u="none" strike="noStrike" cap="none" normalizeH="0" baseline="0" dirty="0" smtClean="0">
                          <a:solidFill>
                            <a:schemeClr val="bg2"/>
                          </a:solidFill>
                          <a:effectLst/>
                          <a:latin typeface="+mn-lt"/>
                        </a:rPr>
                        <a:t>Property we want</a:t>
                      </a:r>
                    </a:p>
                  </a:txBody>
                  <a:tcP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S</a:t>
                      </a:r>
                      <a:r>
                        <a:rPr kumimoji="0" lang="en-US" sz="2000" b="0" i="0" u="none" strike="noStrike" cap="none" normalizeH="0" baseline="0" dirty="0" smtClean="0">
                          <a:solidFill>
                            <a:schemeClr val="tx1"/>
                          </a:solidFill>
                          <a:effectLst/>
                          <a:latin typeface="+mn-lt"/>
                        </a:rPr>
                        <a:t>poofing</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uthentication</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T</a:t>
                      </a:r>
                      <a:r>
                        <a:rPr kumimoji="0" lang="en-US" sz="2000" b="0" i="0" u="none" strike="noStrike" cap="none" normalizeH="0" baseline="0" dirty="0" smtClean="0">
                          <a:solidFill>
                            <a:schemeClr val="tx1"/>
                          </a:solidFill>
                          <a:effectLst/>
                          <a:latin typeface="+mn-lt"/>
                        </a:rPr>
                        <a:t>ampering</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I</a:t>
                      </a:r>
                      <a:r>
                        <a:rPr kumimoji="0" lang="en-US" sz="2000" b="0" i="0" u="none" strike="noStrike" cap="none" normalizeH="0" baseline="0" dirty="0" smtClean="0">
                          <a:solidFill>
                            <a:schemeClr val="tx1"/>
                          </a:solidFill>
                          <a:effectLst/>
                          <a:latin typeface="+mn-lt"/>
                        </a:rPr>
                        <a:t>ntegrity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R</a:t>
                      </a:r>
                      <a:r>
                        <a:rPr kumimoji="0" lang="en-US" sz="2000" b="0" i="0" u="none" strike="noStrike" cap="none" normalizeH="0" baseline="0" dirty="0" smtClean="0">
                          <a:solidFill>
                            <a:schemeClr val="tx1"/>
                          </a:solidFill>
                          <a:effectLst/>
                          <a:latin typeface="+mn-lt"/>
                        </a:rPr>
                        <a:t>epudiation</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N</a:t>
                      </a:r>
                      <a:r>
                        <a:rPr kumimoji="0" lang="en-US" sz="2000" b="0" i="0" u="none" strike="noStrike" cap="none" normalizeH="0" baseline="0" dirty="0" smtClean="0">
                          <a:solidFill>
                            <a:schemeClr val="tx1"/>
                          </a:solidFill>
                          <a:effectLst/>
                          <a:latin typeface="+mn-lt"/>
                        </a:rPr>
                        <a:t>on-repudiation</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I</a:t>
                      </a:r>
                      <a:r>
                        <a:rPr kumimoji="0" lang="en-US" sz="2000" b="0" i="0" u="none" strike="noStrike" cap="none" normalizeH="0" baseline="0" dirty="0" smtClean="0">
                          <a:solidFill>
                            <a:schemeClr val="tx1"/>
                          </a:solidFill>
                          <a:effectLst/>
                          <a:latin typeface="+mn-lt"/>
                        </a:rPr>
                        <a:t>nformation Disclosure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C</a:t>
                      </a:r>
                      <a:r>
                        <a:rPr kumimoji="0" lang="en-US" sz="2000" b="0" i="0" u="none" strike="noStrike" cap="none" normalizeH="0" baseline="0" dirty="0" smtClean="0">
                          <a:solidFill>
                            <a:schemeClr val="tx1"/>
                          </a:solidFill>
                          <a:effectLst/>
                          <a:latin typeface="+mn-lt"/>
                        </a:rPr>
                        <a:t>onfidentiality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D</a:t>
                      </a:r>
                      <a:r>
                        <a:rPr kumimoji="0" lang="en-US" sz="2000" b="0" i="0" u="none" strike="noStrike" cap="none" normalizeH="0" baseline="0" dirty="0" smtClean="0">
                          <a:solidFill>
                            <a:schemeClr val="tx1"/>
                          </a:solidFill>
                          <a:effectLst/>
                          <a:latin typeface="+mn-lt"/>
                        </a:rPr>
                        <a:t>enial of Service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vailability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E</a:t>
                      </a:r>
                      <a:r>
                        <a:rPr kumimoji="0" lang="en-US" sz="2000" b="0" i="0" u="none" strike="noStrike" cap="none" normalizeH="0" baseline="0" dirty="0" smtClean="0">
                          <a:solidFill>
                            <a:schemeClr val="tx1"/>
                          </a:solidFill>
                          <a:effectLst/>
                          <a:latin typeface="+mn-lt"/>
                        </a:rPr>
                        <a:t>levation of Privilege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uthorization</a:t>
                      </a:r>
                    </a:p>
                  </a:txBody>
                  <a:tcPr anchor="ctr" horzOverflow="overflow"/>
                </a:tc>
              </a:tr>
            </a:tbl>
          </a:graphicData>
        </a:graphic>
      </p:graphicFrame>
      <p:sp>
        <p:nvSpPr>
          <p:cNvPr id="3" name="TextBox 2"/>
          <p:cNvSpPr txBox="1"/>
          <p:nvPr/>
        </p:nvSpPr>
        <p:spPr>
          <a:xfrm>
            <a:off x="381000" y="6139934"/>
            <a:ext cx="8305800" cy="369332"/>
          </a:xfrm>
          <a:prstGeom prst="rect">
            <a:avLst/>
          </a:prstGeom>
          <a:noFill/>
        </p:spPr>
        <p:txBody>
          <a:bodyPr wrap="square" rtlCol="0">
            <a:spAutoFit/>
          </a:bodyPr>
          <a:lstStyle/>
          <a:p>
            <a:r>
              <a:rPr lang="en-US" dirty="0" smtClean="0"/>
              <a:t>* Framework, not classification scheme.  STRIDE is a good framework, bad taxonomy</a:t>
            </a:r>
            <a:endParaRPr lang="en-US" dirty="0"/>
          </a:p>
        </p:txBody>
      </p:sp>
    </p:spTree>
    <p:extLst>
      <p:ext uri="{BB962C8B-B14F-4D97-AF65-F5344CB8AC3E}">
        <p14:creationId xmlns:p14="http://schemas.microsoft.com/office/powerpoint/2010/main" val="22302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threats: Use STRIDE per element</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0" y="1371599"/>
            <a:ext cx="9144000" cy="6884581"/>
          </a:xfrm>
          <a:prstGeom prst="rect">
            <a:avLst/>
          </a:prstGeom>
          <a:noFill/>
          <a:ln w="9525">
            <a:noFill/>
            <a:miter lim="800000"/>
            <a:headEnd/>
            <a:tailEnd/>
          </a:ln>
          <a:effectLst/>
        </p:spPr>
      </p:pic>
      <p:pic>
        <p:nvPicPr>
          <p:cNvPr id="6" name="Content Placeholder 3" descr="stride-element.jpg"/>
          <p:cNvPicPr>
            <a:picLocks noChangeAspect="1"/>
          </p:cNvPicPr>
          <p:nvPr/>
        </p:nvPicPr>
        <p:blipFill>
          <a:blip r:embed="rId4" cstate="print"/>
          <a:srcRect r="18750" b="14063"/>
          <a:stretch>
            <a:fillRect/>
          </a:stretch>
        </p:blipFill>
        <p:spPr>
          <a:xfrm>
            <a:off x="5181600" y="3352800"/>
            <a:ext cx="39624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9202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TM problem statement</a:t>
            </a:r>
            <a:endParaRPr lang="en-US" dirty="0"/>
          </a:p>
        </p:txBody>
      </p:sp>
      <p:sp>
        <p:nvSpPr>
          <p:cNvPr id="3" name="Text Placeholder 2"/>
          <p:cNvSpPr>
            <a:spLocks noGrp="1"/>
          </p:cNvSpPr>
          <p:nvPr>
            <p:ph type="body" sz="quarter" idx="10"/>
          </p:nvPr>
        </p:nvSpPr>
        <p:spPr>
          <a:xfrm>
            <a:off x="381000" y="1411552"/>
            <a:ext cx="8382000" cy="4760648"/>
          </a:xfrm>
        </p:spPr>
        <p:txBody>
          <a:bodyPr>
            <a:normAutofit/>
          </a:bodyPr>
          <a:lstStyle/>
          <a:p>
            <a:r>
              <a:rPr lang="en-US" dirty="0" smtClean="0"/>
              <a:t>Even with the SDL TM Tool…</a:t>
            </a:r>
          </a:p>
          <a:p>
            <a:r>
              <a:rPr lang="en-US" dirty="0" smtClean="0"/>
              <a:t>Threat models often pushed to one person</a:t>
            </a:r>
          </a:p>
          <a:p>
            <a:pPr lvl="1"/>
            <a:r>
              <a:rPr lang="en-US" dirty="0" smtClean="0"/>
              <a:t>Less collaboration</a:t>
            </a:r>
          </a:p>
          <a:p>
            <a:pPr lvl="1"/>
            <a:r>
              <a:rPr lang="en-US" dirty="0" smtClean="0"/>
              <a:t>One perspective</a:t>
            </a:r>
          </a:p>
          <a:p>
            <a:pPr lvl="1"/>
            <a:r>
              <a:rPr lang="en-US" dirty="0" smtClean="0"/>
              <a:t>Sometimes a junior person</a:t>
            </a:r>
          </a:p>
          <a:p>
            <a:r>
              <a:rPr lang="en-US" dirty="0" smtClean="0"/>
              <a:t>Meetings to review &amp; share threat models</a:t>
            </a:r>
          </a:p>
          <a:p>
            <a:pPr lvl="1"/>
            <a:r>
              <a:rPr lang="en-US" dirty="0" smtClean="0"/>
              <a:t>Experts took over meetings</a:t>
            </a:r>
          </a:p>
          <a:p>
            <a:pPr lvl="1"/>
            <a:r>
              <a:rPr lang="en-US" dirty="0" smtClean="0"/>
              <a:t>Working meetings became review meetings</a:t>
            </a:r>
            <a:endParaRPr lang="en-US" dirty="0"/>
          </a:p>
        </p:txBody>
      </p:sp>
    </p:spTree>
    <p:extLst>
      <p:ext uri="{BB962C8B-B14F-4D97-AF65-F5344CB8AC3E}">
        <p14:creationId xmlns:p14="http://schemas.microsoft.com/office/powerpoint/2010/main" val="36211965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normAutofit fontScale="90000"/>
          </a:bodyPr>
          <a:lstStyle/>
          <a:p>
            <a:r>
              <a:rPr lang="en-US" i="1" dirty="0"/>
              <a:t>Elevation of </a:t>
            </a:r>
            <a:r>
              <a:rPr lang="en-US" i="1" dirty="0" smtClean="0"/>
              <a:t>Privilege: </a:t>
            </a:r>
            <a:br>
              <a:rPr lang="en-US" i="1" dirty="0" smtClean="0"/>
            </a:br>
            <a:r>
              <a:rPr lang="en-US" sz="4000" i="1" dirty="0" smtClean="0"/>
              <a:t>The Threat Modeling Game</a:t>
            </a:r>
            <a:endParaRPr lang="en-US" dirty="0"/>
          </a:p>
        </p:txBody>
      </p:sp>
      <p:sp>
        <p:nvSpPr>
          <p:cNvPr id="3" name="Text Placeholder 2"/>
          <p:cNvSpPr>
            <a:spLocks noGrp="1"/>
          </p:cNvSpPr>
          <p:nvPr>
            <p:ph type="body" sz="quarter" idx="10"/>
          </p:nvPr>
        </p:nvSpPr>
        <p:spPr>
          <a:xfrm>
            <a:off x="381000" y="1676400"/>
            <a:ext cx="8382000" cy="4438138"/>
          </a:xfrm>
        </p:spPr>
        <p:txBody>
          <a:bodyPr/>
          <a:lstStyle/>
          <a:p>
            <a:r>
              <a:rPr lang="en-US" dirty="0" smtClean="0"/>
              <a:t>Inspired by</a:t>
            </a:r>
          </a:p>
          <a:p>
            <a:pPr lvl="1"/>
            <a:r>
              <a:rPr lang="en-US" dirty="0" smtClean="0"/>
              <a:t>Protection Poker </a:t>
            </a:r>
            <a:r>
              <a:rPr lang="en-US" dirty="0"/>
              <a:t>by Laurie </a:t>
            </a:r>
            <a:r>
              <a:rPr lang="en-US" dirty="0" smtClean="0"/>
              <a:t>Williams, NCSU</a:t>
            </a:r>
          </a:p>
          <a:p>
            <a:pPr lvl="1"/>
            <a:r>
              <a:rPr lang="en-US" dirty="0" smtClean="0"/>
              <a:t>Serious games movement</a:t>
            </a:r>
          </a:p>
          <a:p>
            <a:r>
              <a:rPr lang="en-US" dirty="0" smtClean="0"/>
              <a:t>Threat modeling game should be</a:t>
            </a:r>
          </a:p>
          <a:p>
            <a:pPr lvl="1"/>
            <a:r>
              <a:rPr lang="en-US" dirty="0" smtClean="0"/>
              <a:t>Simple</a:t>
            </a:r>
          </a:p>
          <a:p>
            <a:pPr lvl="1"/>
            <a:r>
              <a:rPr lang="en-US" dirty="0" smtClean="0"/>
              <a:t>Fun</a:t>
            </a:r>
          </a:p>
          <a:p>
            <a:pPr lvl="1"/>
            <a:r>
              <a:rPr lang="en-US" dirty="0" smtClean="0"/>
              <a:t>Encourage flow</a:t>
            </a: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21643810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en-US" sz="4400" dirty="0" smtClean="0"/>
              <a:t>Approach: Draw on Serious Games</a:t>
            </a:r>
            <a:endParaRPr lang="en-US" sz="4400" dirty="0"/>
          </a:p>
        </p:txBody>
      </p:sp>
      <p:sp>
        <p:nvSpPr>
          <p:cNvPr id="3" name="Text Placeholder 2"/>
          <p:cNvSpPr>
            <a:spLocks noGrp="1"/>
          </p:cNvSpPr>
          <p:nvPr>
            <p:ph type="body" sz="quarter" idx="10"/>
          </p:nvPr>
        </p:nvSpPr>
        <p:spPr>
          <a:xfrm>
            <a:off x="381000" y="1371600"/>
            <a:ext cx="8382000" cy="4782848"/>
          </a:xfrm>
        </p:spPr>
        <p:txBody>
          <a:bodyPr/>
          <a:lstStyle/>
          <a:p>
            <a:r>
              <a:rPr lang="en-US" sz="2800" dirty="0" smtClean="0"/>
              <a:t>Field of study since about 1970</a:t>
            </a:r>
          </a:p>
          <a:p>
            <a:pPr lvl="1"/>
            <a:r>
              <a:rPr lang="en-US" sz="2400" dirty="0"/>
              <a:t>“serious games in the sense that these games have an explicit and carefully thought-out educational purpose and are not intended to be played primarily for amusement</a:t>
            </a:r>
            <a:r>
              <a:rPr lang="en-US" sz="2400" dirty="0" smtClean="0"/>
              <a:t>.” (Clark </a:t>
            </a:r>
            <a:r>
              <a:rPr lang="en-US" sz="2400" dirty="0" err="1" smtClean="0"/>
              <a:t>Abt</a:t>
            </a:r>
            <a:r>
              <a:rPr lang="en-US" sz="2400" dirty="0" smtClean="0"/>
              <a:t>)</a:t>
            </a:r>
          </a:p>
          <a:p>
            <a:r>
              <a:rPr lang="en-US" sz="2800" dirty="0" smtClean="0"/>
              <a:t>Now include “Tabletop exercises,” persuasive games, games for health, </a:t>
            </a:r>
            <a:r>
              <a:rPr lang="en-US" sz="2800" dirty="0" err="1" smtClean="0"/>
              <a:t>etc</a:t>
            </a:r>
            <a:endParaRPr lang="en-US" sz="2800" dirty="0" smtClean="0"/>
          </a:p>
          <a:p>
            <a:r>
              <a:rPr lang="en-US" sz="2800" dirty="0" smtClean="0"/>
              <a:t>Also includes work at Microsoft</a:t>
            </a:r>
          </a:p>
          <a:p>
            <a:pPr lvl="1"/>
            <a:r>
              <a:rPr lang="en-US" sz="2400" dirty="0" smtClean="0"/>
              <a:t>Windows 7 Language Quality Game</a:t>
            </a:r>
          </a:p>
        </p:txBody>
      </p:sp>
    </p:spTree>
    <p:extLst>
      <p:ext uri="{BB962C8B-B14F-4D97-AF65-F5344CB8AC3E}">
        <p14:creationId xmlns:p14="http://schemas.microsoft.com/office/powerpoint/2010/main" val="1878362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3163</TotalTime>
  <Words>1308</Words>
  <Application>Microsoft Office PowerPoint</Application>
  <PresentationFormat>On-screen Show (4:3)</PresentationFormat>
  <Paragraphs>218</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Elevation of Privilege  The easy way to threat model  </vt:lpstr>
      <vt:lpstr>PowerPoint Presentation</vt:lpstr>
      <vt:lpstr>Threat Modeling </vt:lpstr>
      <vt:lpstr>SDL Threat Modeling Tool 3.1</vt:lpstr>
      <vt:lpstr>STRIDE Framework* for finding threats</vt:lpstr>
      <vt:lpstr>Find threats: Use STRIDE per element</vt:lpstr>
      <vt:lpstr>2009 TM problem statement</vt:lpstr>
      <vt:lpstr>Elevation of Privilege:  The Threat Modeling Game</vt:lpstr>
      <vt:lpstr>Approach: Draw on Serious Games</vt:lpstr>
      <vt:lpstr>Elevation of Privilege is the easy way to get started threat modeling</vt:lpstr>
      <vt:lpstr>Draw a diagram</vt:lpstr>
      <vt:lpstr>How to play</vt:lpstr>
      <vt:lpstr>Example</vt:lpstr>
      <vt:lpstr>Bob plays 10 of Tampering</vt:lpstr>
      <vt:lpstr>Charlie plays 5 of Tampering</vt:lpstr>
      <vt:lpstr>Dan plays 8 of Tampering </vt:lpstr>
      <vt:lpstr>Rules</vt:lpstr>
      <vt:lpstr>After you play…</vt:lpstr>
      <vt:lpstr>Why does the game work as a tool?</vt:lpstr>
      <vt:lpstr>Attributes of Effective Games</vt:lpstr>
      <vt:lpstr>Attributes of Effective Games</vt:lpstr>
      <vt:lpstr>Elevation of Privilege is Licensed  Creative Commons Attribution  … Go play!</vt:lpstr>
      <vt:lpstr>Call to Action</vt:lpstr>
      <vt:lpstr>PowerPoint Presentation</vt:lpstr>
      <vt:lpstr>backup</vt:lpstr>
      <vt:lpstr>SDL Threat Modeling Tool 3.1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Elevation of Privilege  The easy way to threat model</dc:title>
  <dc:creator>Adam Shostack</dc:creator>
  <cp:lastModifiedBy>Adam Shostack</cp:lastModifiedBy>
  <cp:revision>17</cp:revision>
  <dcterms:created xsi:type="dcterms:W3CDTF">2010-08-02T20:05:52Z</dcterms:created>
  <dcterms:modified xsi:type="dcterms:W3CDTF">2012-03-05T19:26:47Z</dcterms:modified>
</cp:coreProperties>
</file>