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sldIdLst>
    <p:sldId id="2147475086" r:id="rId2"/>
    <p:sldId id="256" r:id="rId3"/>
    <p:sldId id="396" r:id="rId4"/>
    <p:sldId id="312" r:id="rId5"/>
    <p:sldId id="367" r:id="rId6"/>
    <p:sldId id="314" r:id="rId7"/>
    <p:sldId id="322" r:id="rId8"/>
    <p:sldId id="323" r:id="rId9"/>
    <p:sldId id="423" r:id="rId10"/>
    <p:sldId id="426" r:id="rId11"/>
    <p:sldId id="424" r:id="rId12"/>
    <p:sldId id="425" r:id="rId13"/>
    <p:sldId id="365" r:id="rId14"/>
    <p:sldId id="2147475089" r:id="rId15"/>
    <p:sldId id="415" r:id="rId16"/>
    <p:sldId id="397" r:id="rId17"/>
    <p:sldId id="315" r:id="rId18"/>
    <p:sldId id="316" r:id="rId19"/>
    <p:sldId id="348" r:id="rId20"/>
    <p:sldId id="332" r:id="rId21"/>
    <p:sldId id="362" r:id="rId22"/>
    <p:sldId id="363" r:id="rId23"/>
    <p:sldId id="364" r:id="rId24"/>
    <p:sldId id="327" r:id="rId25"/>
    <p:sldId id="398" r:id="rId26"/>
    <p:sldId id="399" r:id="rId27"/>
    <p:sldId id="400" r:id="rId28"/>
    <p:sldId id="402" r:id="rId29"/>
    <p:sldId id="2147475088" r:id="rId30"/>
    <p:sldId id="2147475087" r:id="rId31"/>
    <p:sldId id="401" r:id="rId32"/>
    <p:sldId id="403" r:id="rId33"/>
    <p:sldId id="404" r:id="rId34"/>
    <p:sldId id="405" r:id="rId35"/>
    <p:sldId id="406" r:id="rId36"/>
    <p:sldId id="407" r:id="rId37"/>
    <p:sldId id="428" r:id="rId38"/>
    <p:sldId id="408" r:id="rId39"/>
    <p:sldId id="409" r:id="rId40"/>
    <p:sldId id="410" r:id="rId41"/>
    <p:sldId id="427" r:id="rId42"/>
    <p:sldId id="411" r:id="rId43"/>
    <p:sldId id="416" r:id="rId44"/>
    <p:sldId id="412" r:id="rId45"/>
    <p:sldId id="419" r:id="rId46"/>
    <p:sldId id="420" r:id="rId47"/>
    <p:sldId id="421" r:id="rId48"/>
    <p:sldId id="340" r:id="rId49"/>
    <p:sldId id="422" r:id="rId50"/>
    <p:sldId id="309" r:id="rId51"/>
    <p:sldId id="395" r:id="rId52"/>
    <p:sldId id="418" r:id="rId53"/>
    <p:sldId id="391" r:id="rId54"/>
    <p:sldId id="392" r:id="rId55"/>
    <p:sldId id="413" r:id="rId56"/>
    <p:sldId id="417" r:id="rId57"/>
    <p:sldId id="328" r:id="rId58"/>
    <p:sldId id="368" r:id="rId59"/>
    <p:sldId id="329" r:id="rId60"/>
    <p:sldId id="369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9F1BC82-6392-E44B-9EF0-FA05E4989DB9}">
          <p14:sldIdLst>
            <p14:sldId id="2147475086"/>
            <p14:sldId id="256"/>
            <p14:sldId id="396"/>
            <p14:sldId id="312"/>
            <p14:sldId id="367"/>
          </p14:sldIdLst>
        </p14:section>
        <p14:section name="TM Context" id="{55D074F1-C87B-8B41-B587-EC9349D4F7BF}">
          <p14:sldIdLst>
            <p14:sldId id="314"/>
            <p14:sldId id="322"/>
            <p14:sldId id="323"/>
            <p14:sldId id="423"/>
            <p14:sldId id="426"/>
            <p14:sldId id="424"/>
            <p14:sldId id="425"/>
            <p14:sldId id="365"/>
            <p14:sldId id="2147475089"/>
            <p14:sldId id="415"/>
            <p14:sldId id="397"/>
          </p14:sldIdLst>
        </p14:section>
        <p14:section name="TM LLMs" id="{4CC2B94C-BD19-2241-9F9B-A9F7D3B2B40E}">
          <p14:sldIdLst>
            <p14:sldId id="315"/>
            <p14:sldId id="316"/>
            <p14:sldId id="348"/>
            <p14:sldId id="332"/>
            <p14:sldId id="362"/>
            <p14:sldId id="363"/>
            <p14:sldId id="364"/>
            <p14:sldId id="327"/>
          </p14:sldIdLst>
        </p14:section>
        <p14:section name="The PHANTOM-B Approach" id="{5452C3DF-5CA6-AD40-A401-D96BBDDD8544}">
          <p14:sldIdLst>
            <p14:sldId id="398"/>
            <p14:sldId id="399"/>
            <p14:sldId id="400"/>
            <p14:sldId id="402"/>
            <p14:sldId id="2147475088"/>
            <p14:sldId id="2147475087"/>
            <p14:sldId id="401"/>
            <p14:sldId id="403"/>
            <p14:sldId id="404"/>
            <p14:sldId id="405"/>
            <p14:sldId id="406"/>
            <p14:sldId id="407"/>
            <p14:sldId id="428"/>
            <p14:sldId id="408"/>
            <p14:sldId id="409"/>
            <p14:sldId id="410"/>
            <p14:sldId id="427"/>
            <p14:sldId id="411"/>
            <p14:sldId id="416"/>
            <p14:sldId id="412"/>
            <p14:sldId id="419"/>
            <p14:sldId id="420"/>
            <p14:sldId id="421"/>
            <p14:sldId id="340"/>
            <p14:sldId id="422"/>
            <p14:sldId id="309"/>
            <p14:sldId id="395"/>
            <p14:sldId id="418"/>
            <p14:sldId id="391"/>
            <p14:sldId id="392"/>
            <p14:sldId id="413"/>
            <p14:sldId id="417"/>
            <p14:sldId id="328"/>
            <p14:sldId id="368"/>
            <p14:sldId id="329"/>
            <p14:sldId id="3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C896"/>
    <a:srgbClr val="5252A4"/>
    <a:srgbClr val="5355A5"/>
    <a:srgbClr val="000000"/>
    <a:srgbClr val="F85213"/>
    <a:srgbClr val="5684C4"/>
    <a:srgbClr val="545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35"/>
    <p:restoredTop sz="94512"/>
  </p:normalViewPr>
  <p:slideViewPr>
    <p:cSldViewPr snapToGrid="0">
      <p:cViewPr varScale="1">
        <p:scale>
          <a:sx n="102" d="100"/>
          <a:sy n="102" d="100"/>
        </p:scale>
        <p:origin x="2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1CED8-93F4-5C45-930D-DA482871836B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21DF1-A213-3241-BC5D-397A4A3F9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896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49BD6-9B48-574F-BE77-AEF29301F01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086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arxiv.org</a:t>
            </a:r>
            <a:r>
              <a:rPr lang="en-US" dirty="0"/>
              <a:t>/abs/1609.07236 </a:t>
            </a:r>
            <a:r>
              <a:rPr lang="en-US" b="1" dirty="0"/>
              <a:t>On the (</a:t>
            </a:r>
            <a:r>
              <a:rPr lang="en-US" b="1" dirty="0" err="1"/>
              <a:t>im</a:t>
            </a:r>
            <a:r>
              <a:rPr lang="en-US" b="1" dirty="0"/>
              <a:t>)possibility of fairness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68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936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28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situation: Darth Vader wants you to ship LLMs. And if that’s not bad enough, the Emperor himself will be personally inspecting your project shortly.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89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83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unchanged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50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39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Expansion of authority is the modern replacement for Elevation of privilege – see the </a:t>
            </a:r>
            <a:r>
              <a:rPr lang="en-US" i="1" dirty="0"/>
              <a:t>Threats</a:t>
            </a:r>
            <a:r>
              <a:rPr lang="en-US" i="0" dirty="0"/>
              <a:t> book for a chapter-long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70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www.nist.gov</a:t>
            </a:r>
            <a:r>
              <a:rPr lang="en-US" dirty="0"/>
              <a:t>/news-events/news/2026/06/nist-mathematical-proof-supports-transition-continuous-monitor-and-update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10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www.scmp.com</a:t>
            </a:r>
            <a:r>
              <a:rPr lang="en-US" dirty="0"/>
              <a:t>/tech/big-tech/article/3359482/bytedance-and-alibaba-disable-humanlike-ai-custom-agents-new-rules-loom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arxiv.org</a:t>
            </a:r>
            <a:r>
              <a:rPr lang="en-US" dirty="0"/>
              <a:t>/abs/2604.07729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82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breachmedia.ca</a:t>
            </a:r>
            <a:r>
              <a:rPr lang="en-US" dirty="0"/>
              <a:t>/black-prisoners-are-assigned-harsher-living-conditions-in-ontario-jails-thanks-to-ai/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21DF1-A213-3241-BC5D-397A4A3F982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056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D5B7F-9549-2B01-05E2-A34FB7AAD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851948-3C58-F439-DE99-4DE0E714C7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7980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BA0AF-E282-9932-157D-2F1EF513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59F7C-DC11-6972-029A-CE94F8EC0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6326C-D200-1931-7101-FA31E790D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C1CC-D606-4145-87B3-88CB6A6C3047}" type="datetime1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D2EE8-DF2F-22D2-7BF1-9D20A508C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87BEB-4558-3C5D-0575-B45288D6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57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2D8BAB-E786-D443-9A74-DC0FCD5DF5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3F070C-1972-8616-D2BE-FAFF60F59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F834E-BA62-07BA-D54C-DD483E5E0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B27B9-3C4F-874B-95E6-F1DEEECB0D1E}" type="datetime1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2BAE3-9256-0A5D-C03F-BF95FBD1B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252CD-672C-D2D7-E32F-9ED68B113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27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title"/>
          </p:nvPr>
        </p:nvSpPr>
        <p:spPr>
          <a:xfrm>
            <a:off x="521209" y="365130"/>
            <a:ext cx="9096992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3" name="Google Shape;33;p19"/>
          <p:cNvSpPr txBox="1">
            <a:spLocks noGrp="1"/>
          </p:cNvSpPr>
          <p:nvPr>
            <p:ph type="body" idx="1"/>
          </p:nvPr>
        </p:nvSpPr>
        <p:spPr>
          <a:xfrm>
            <a:off x="521212" y="1737363"/>
            <a:ext cx="11046171" cy="4439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95288" lvl="0" indent="-457189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rgbClr val="6C66B4"/>
              </a:buClr>
              <a:buSzPts val="2800"/>
              <a:buFont typeface="Arial" panose="020B0604020202020204" pitchFamily="34" charset="0"/>
              <a:buChar char="•"/>
              <a:defRPr/>
            </a:lvl1pPr>
            <a:lvl2pPr marL="685783" lvl="1" indent="-285744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TR"/>
              <a:buChar char="–"/>
              <a:defRPr/>
            </a:lvl2pPr>
            <a:lvl3pPr marL="1028674" lvl="2" indent="-26669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2000"/>
              <a:buChar char="•"/>
              <a:defRPr/>
            </a:lvl3pPr>
            <a:lvl4pPr marL="1371566" lvl="3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1714457" lvl="4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057349" lvl="5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240" lvl="6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131" lvl="7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023" lvl="8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2"/>
          </p:nvPr>
        </p:nvSpPr>
        <p:spPr>
          <a:xfrm>
            <a:off x="521209" y="1208636"/>
            <a:ext cx="9096992" cy="31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1" lvl="0" indent="-171446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SzPts val="2300"/>
              <a:buNone/>
              <a:defRPr sz="1725" b="0" i="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685783" lvl="1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028674" lvl="2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371566" lvl="3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1714457" lvl="4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057349" lvl="5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240" lvl="6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131" lvl="7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023" lvl="8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416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E458A-E45D-89BD-C220-8059725A2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77C93-C1C0-0BD2-CCED-9B2A0D5E8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940C3-36DA-1674-DC39-3A92B5372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AC703-F878-CB44-9CD0-440756E60C8F}" type="datetime1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FCDFA-E6F2-DC75-FD17-0F603E01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FBF43-C90B-7B26-2A65-C646A6B5D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9473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9B1E58-E2EA-AEEA-3838-4D02379921A3}"/>
              </a:ext>
            </a:extLst>
          </p:cNvPr>
          <p:cNvCxnSpPr>
            <a:cxnSpLocks/>
          </p:cNvCxnSpPr>
          <p:nvPr userDrawn="1"/>
        </p:nvCxnSpPr>
        <p:spPr>
          <a:xfrm>
            <a:off x="0" y="1487488"/>
            <a:ext cx="986971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030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D96B0-CE9D-3F71-29B9-A80CBC9D4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723EBD-AD01-B031-6710-8A05271B2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750C1-F196-0812-9516-624F9B462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946C-1944-824B-89FC-52B3E2607F9C}" type="datetime1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13269-5F18-C520-9E08-3B9220FDF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76A16-FDFA-C385-3005-27AA5A070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4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A562A-CC03-45E1-E797-C3856A09E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FEB06-2680-D68A-4662-EBF4D2FEC2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B1F728-D27E-AED8-8286-04B514F6F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7D2BC-7426-55B4-B883-75822EE3C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CDCA-A182-0240-A6CF-580B4247E8DE}" type="datetime1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1FE87-38D3-092A-B0AD-562359BBB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B3DD5A-1DDC-16E3-2C1D-9858DC15B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1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7690B-D3E2-2D04-9311-0A06B8151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3D45F-EB78-B8E8-30C5-CF7DC3B2B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20264-351E-833A-6268-0600626E1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53390-BBA2-3BC1-66F0-C60EE0F40F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F5C46D-118E-1B03-0C0F-891EA8476C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D8EA49-6EDD-E34D-5764-46FEA02ED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2693-6620-144A-B39F-DC0AD6A41E9F}" type="datetime1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FF4CD4-79E0-0D25-EC1B-B3C95F1C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441D-45CF-ED44-C8CB-E3D71C4F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409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5BB3B-F525-4BC5-90D8-985319018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A8397A-5B60-137F-BD48-02F31CF3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12691-C603-004D-843A-6893B24EC022}" type="datetime1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F2014A-9925-A19A-11D3-F34C6C66B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480BE-5EC2-6D55-9243-B433F618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DEA0DD-C808-8941-727E-3A0DDE3DF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65A97-67C5-1B4A-977F-88411CA0E97E}" type="datetime1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098EDF-3215-0627-0D1B-6A8408D2C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8D6AC-7D11-D3B5-83B2-1745A4E31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6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3C6B2-ED15-ABD8-B0F5-D136EDC8D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BCF91-54FF-5328-E834-BBD2D4B11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C1241-0109-5048-39A1-5549372D7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74958-FB61-3E1A-D847-D17ADFB46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9840E-8ABF-1640-9404-BA1F09D8E9F6}" type="datetime1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406B-2BD4-5179-4AFE-F8B435EA6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4C6E5-9E08-4EA7-B77F-F8D8BDB96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5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DC761-BE5F-FF8C-2A6A-E5A705DEF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78E241-5896-900A-420F-1679894399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7A884-87FB-A608-B307-5429366C9D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951D8-710F-A799-45ED-F40BF491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E32B4-6C27-F343-AF08-E39EDB41C4A2}" type="datetime1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FC3B5-D6F9-5737-A4D6-3D4F87E13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4A0CDB-5C30-BE6D-68C3-7CA8A3421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EA92F5-D873-2F40-8829-655CC845A3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83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886F2E-AE56-02E2-8004-278C30AC0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F2DA9-B1C0-30D6-956B-8C6B2A19D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CA5C4-1AA2-66ED-2C2B-EA59A62BA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arabun" pitchFamily="2" charset="-34"/>
                <a:cs typeface="Sarabun" pitchFamily="2" charset="-34"/>
              </a:defRPr>
            </a:lvl1pPr>
          </a:lstStyle>
          <a:p>
            <a:fld id="{B11884F0-F351-1B40-B13C-53C3E8C43C79}" type="datetime1">
              <a:rPr lang="en-US" smtClean="0"/>
              <a:t>7/30/26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28D2B-BCC3-5B0C-09BC-897A158FD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Sarabun" pitchFamily="2" charset="-34"/>
                <a:cs typeface="Sarabun" pitchFamily="2" charset="-34"/>
              </a:defRPr>
            </a:lvl1pPr>
          </a:lstStyle>
          <a:p>
            <a:fld id="{0FEA92F5-D873-2F40-8829-655CC845A303}" type="slidenum">
              <a:rPr lang="en-US" smtClean="0"/>
              <a:pPr/>
              <a:t>‹#›</a:t>
            </a:fld>
            <a:endParaRPr lang="en-US" b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32BA2A-09A2-5EBA-1C2B-7D61374EAB3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5534754" y="6403964"/>
            <a:ext cx="1122491" cy="26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5252A4"/>
          </a:solidFill>
          <a:latin typeface="Sarabun" pitchFamily="2" charset="-34"/>
          <a:ea typeface="+mj-ea"/>
          <a:cs typeface="Sarabun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arabun" pitchFamily="2" charset="-34"/>
          <a:ea typeface="+mn-ea"/>
          <a:cs typeface="Sarabun" pitchFamily="2" charset="-34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arabun" pitchFamily="2" charset="-34"/>
          <a:ea typeface="+mn-ea"/>
          <a:cs typeface="Sarabun" pitchFamily="2" charset="-34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arabun" pitchFamily="2" charset="-34"/>
          <a:ea typeface="+mn-ea"/>
          <a:cs typeface="Sarabun" pitchFamily="2" charset="-34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arabun" pitchFamily="2" charset="-34"/>
          <a:ea typeface="+mn-ea"/>
          <a:cs typeface="Sarabun" pitchFamily="2" charset="-34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arabun" pitchFamily="2" charset="-34"/>
          <a:ea typeface="+mn-ea"/>
          <a:cs typeface="Sarabun" pitchFamily="2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jpg"/><Relationship Id="rId5" Type="http://schemas.openxmlformats.org/officeDocument/2006/relationships/image" Target="../media/image7.jpg"/><Relationship Id="rId1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s://berryvilleiml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02A681-5C9E-866C-EEC8-25D511B67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21" y="126981"/>
            <a:ext cx="7260624" cy="1597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BE5418-5A01-E219-4ECF-5E89A71B8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921" y="6029971"/>
            <a:ext cx="2453668" cy="7010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53477A-55E1-192F-5315-0D67D06DE6A5}"/>
              </a:ext>
            </a:extLst>
          </p:cNvPr>
          <p:cNvSpPr/>
          <p:nvPr/>
        </p:nvSpPr>
        <p:spPr>
          <a:xfrm>
            <a:off x="4884516" y="6082057"/>
            <a:ext cx="3136740" cy="7407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07BAE0-09EE-887D-2CED-9A3674711DE5}"/>
              </a:ext>
            </a:extLst>
          </p:cNvPr>
          <p:cNvSpPr txBox="1"/>
          <p:nvPr/>
        </p:nvSpPr>
        <p:spPr>
          <a:xfrm>
            <a:off x="708304" y="1920350"/>
            <a:ext cx="11005276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252A4"/>
                </a:solidFill>
                <a:effectLst/>
                <a:uLnTx/>
                <a:uFillTx/>
                <a:latin typeface="Sarabun" pitchFamily="2" charset="-34"/>
                <a:ea typeface="+mj-ea"/>
                <a:cs typeface="Sarabun" pitchFamily="2" charset="-34"/>
              </a:rPr>
              <a:t>Threat Modeling LLMs </a:t>
            </a:r>
            <a:b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252A4"/>
                </a:solidFill>
                <a:effectLst/>
                <a:uLnTx/>
                <a:uFillTx/>
                <a:latin typeface="Sarabun" pitchFamily="2" charset="-34"/>
                <a:ea typeface="+mj-ea"/>
                <a:cs typeface="Sarabun" pitchFamily="2" charset="-34"/>
              </a:rPr>
            </a:br>
            <a:r>
              <a:rPr kumimoji="0" lang="en-US" sz="4900" b="0" i="0" u="none" strike="noStrike" kern="1200" cap="none" spc="0" normalizeH="0" baseline="0" noProof="0" dirty="0">
                <a:ln>
                  <a:noFill/>
                </a:ln>
                <a:solidFill>
                  <a:srgbClr val="5252A4"/>
                </a:solidFill>
                <a:effectLst/>
                <a:uLnTx/>
                <a:uFillTx/>
                <a:latin typeface="Sarabun" pitchFamily="2" charset="-34"/>
                <a:ea typeface="+mj-ea"/>
                <a:cs typeface="Sarabun" pitchFamily="2" charset="-34"/>
              </a:rPr>
              <a:t>The PHANTOM-B Approach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D21C3F8-DA78-343C-9D00-CE06A18CD0CF}"/>
              </a:ext>
            </a:extLst>
          </p:cNvPr>
          <p:cNvSpPr txBox="1">
            <a:spLocks/>
          </p:cNvSpPr>
          <p:nvPr/>
        </p:nvSpPr>
        <p:spPr>
          <a:xfrm>
            <a:off x="708304" y="4116155"/>
            <a:ext cx="9144000" cy="954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arabun" pitchFamily="2" charset="-34"/>
                <a:ea typeface="+mn-ea"/>
                <a:cs typeface="Sarabun" pitchFamily="2" charset="-34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arabun" pitchFamily="2" charset="-34"/>
                <a:ea typeface="+mn-ea"/>
                <a:cs typeface="Sarabun" pitchFamily="2" charset="-34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arabun" pitchFamily="2" charset="-34"/>
                <a:ea typeface="+mn-ea"/>
                <a:cs typeface="Sarabun" pitchFamily="2" charset="-34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arabun" pitchFamily="2" charset="-34"/>
                <a:ea typeface="+mn-ea"/>
                <a:cs typeface="Sarabun" pitchFamily="2" charset="-34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arabun" pitchFamily="2" charset="-34"/>
                <a:ea typeface="+mn-ea"/>
                <a:cs typeface="Sarabun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Adam Shostack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8AD673-FB6A-120A-EE14-A3D8058D1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68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450CE-88CE-5DB1-422E-4FE6443FF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executives are really scared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36C876-4741-A0F7-9C2B-66981C006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 disruption is real</a:t>
            </a:r>
          </a:p>
          <a:p>
            <a:r>
              <a:rPr lang="en-US" dirty="0"/>
              <a:t>Maybe we’re in a bubble, maybe not?</a:t>
            </a:r>
          </a:p>
          <a:p>
            <a:r>
              <a:rPr lang="en-US" dirty="0"/>
              <a:t>FOMO is rampant</a:t>
            </a:r>
          </a:p>
          <a:p>
            <a:r>
              <a:rPr lang="en-US" dirty="0"/>
              <a:t>We have to ship AI stuff!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0E6DC0-9859-B9AA-901C-6771FE62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74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9B084-8058-FE6B-5E61-F2B803EED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64594" cy="1325563"/>
          </a:xfrm>
        </p:spPr>
        <p:txBody>
          <a:bodyPr/>
          <a:lstStyle/>
          <a:p>
            <a:r>
              <a:rPr lang="en-US" dirty="0"/>
              <a:t>Business works better with threat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ADD16-74D2-920A-CA8C-B234C6508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developers + leaders don’t understand what can go wrong</a:t>
            </a:r>
          </a:p>
          <a:p>
            <a:r>
              <a:rPr lang="en-US" dirty="0"/>
              <a:t>LLMs change your security posture</a:t>
            </a:r>
          </a:p>
          <a:p>
            <a:pPr lvl="1"/>
            <a:r>
              <a:rPr lang="en-US" dirty="0"/>
              <a:t>The posture of the code being produced</a:t>
            </a:r>
          </a:p>
          <a:p>
            <a:pPr lvl="1"/>
            <a:r>
              <a:rPr lang="en-US" dirty="0"/>
              <a:t>The strengths and weaknesses of the latest models</a:t>
            </a:r>
          </a:p>
          <a:p>
            <a:r>
              <a:rPr lang="en-US" dirty="0"/>
              <a:t>Cognitive debt is getting worse</a:t>
            </a:r>
          </a:p>
          <a:p>
            <a:r>
              <a:rPr lang="en-US" dirty="0"/>
              <a:t>Change continues to accelerate</a:t>
            </a:r>
          </a:p>
          <a:p>
            <a:r>
              <a:rPr lang="en-US" dirty="0"/>
              <a:t>Staying focused on what we’re working on is crucial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06C34-6471-87A9-4B97-F21435012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10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EFA76E-BFB0-CF8C-F15E-BB84E40D9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002939"/>
          </a:xfrm>
        </p:spPr>
        <p:txBody>
          <a:bodyPr>
            <a:normAutofit/>
          </a:bodyPr>
          <a:lstStyle/>
          <a:p>
            <a:r>
              <a:rPr lang="en-US" dirty="0"/>
              <a:t>Threat modeling </a:t>
            </a:r>
            <a:br>
              <a:rPr lang="en-US" dirty="0"/>
            </a:br>
            <a:r>
              <a:rPr lang="en-US" dirty="0"/>
              <a:t>is the security technique that </a:t>
            </a:r>
            <a:br>
              <a:rPr lang="en-US" dirty="0"/>
            </a:br>
            <a:r>
              <a:rPr lang="en-US" dirty="0"/>
              <a:t>best survives AI disruptions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8574EB-D443-3056-CB44-D5987D349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49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3BFF6-190F-A60E-986C-E84CF88B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/>
              <a:t>Threat modeling can drive risk management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3CF524-C88B-4DD2-974B-24F1B0934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a diagram showing that threat modeling leads to risk management when threats aren’t easily addressed.">
            <a:extLst>
              <a:ext uri="{FF2B5EF4-FFF2-40B4-BE49-F238E27FC236}">
                <a16:creationId xmlns:a16="http://schemas.microsoft.com/office/drawing/2014/main" id="{DAE27337-137B-68B7-9443-4085FB7CD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5294"/>
            <a:ext cx="1219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2FB3DB-22CA-0F45-3A8A-4BD2F0A6F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05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CB808-4732-F28D-3AFF-8AF2783D7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LLMs also disrupt </a:t>
            </a:r>
            <a:br>
              <a:rPr lang="en-US" dirty="0"/>
            </a:br>
            <a:r>
              <a:rPr lang="en-US" dirty="0"/>
              <a:t>threat modeling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65FED-457F-D30C-EB7E-BD59901C54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FAD03-6C6D-FAD0-7822-05350036F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37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3A7E7D-1685-0B3B-6A33-0DDE359CA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PHANTOM-B origin story (preview)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E6A5B1-CD9A-05B7-228D-CC0F30FD5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57488" cy="4351338"/>
          </a:xfrm>
        </p:spPr>
        <p:txBody>
          <a:bodyPr/>
          <a:lstStyle/>
          <a:p>
            <a:r>
              <a:rPr lang="en-US" dirty="0"/>
              <a:t>AI disrupted threat modeling in two ways</a:t>
            </a:r>
          </a:p>
          <a:p>
            <a:pPr lvl="1"/>
            <a:r>
              <a:rPr lang="en-US" dirty="0"/>
              <a:t>Using AI to threat model</a:t>
            </a:r>
          </a:p>
          <a:p>
            <a:pPr lvl="1"/>
            <a:r>
              <a:rPr lang="en-US" dirty="0"/>
              <a:t>Threat modeling AI systems</a:t>
            </a:r>
          </a:p>
          <a:p>
            <a:r>
              <a:rPr lang="en-US" dirty="0"/>
              <a:t>Clients looking for </a:t>
            </a:r>
          </a:p>
          <a:p>
            <a:pPr lvl="1"/>
            <a:r>
              <a:rPr lang="en-US" dirty="0"/>
              <a:t>AI focused training</a:t>
            </a:r>
          </a:p>
          <a:p>
            <a:pPr lvl="1"/>
            <a:r>
              <a:rPr lang="en-US" dirty="0"/>
              <a:t>Lower training cost (“Can we make this faster?”)</a:t>
            </a:r>
          </a:p>
          <a:p>
            <a:r>
              <a:rPr lang="en-US" dirty="0"/>
              <a:t>Analyzing the state of the art</a:t>
            </a:r>
          </a:p>
          <a:p>
            <a:pPr lvl="1"/>
            <a:r>
              <a:rPr lang="en-US" dirty="0"/>
              <a:t>Reviewed and wrote at length about available threat catalogs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CADA46-5199-43AC-DD03-CACEE286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213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64DBE1-342B-2390-A45C-56871AD28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Modeling vs red teaming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B4FE5A-9A74-D2F1-504B-E5E761703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Yonton Zungler (Microsoft Deputy CISO, AI) top three security:</a:t>
            </a:r>
          </a:p>
          <a:p>
            <a:pPr lvl="1"/>
            <a:r>
              <a:rPr lang="en-US" dirty="0"/>
              <a:t>Design systems, not software</a:t>
            </a:r>
          </a:p>
          <a:p>
            <a:pPr lvl="1"/>
            <a:r>
              <a:rPr lang="en-US" dirty="0"/>
              <a:t>Know what can go wrong, and have a plan</a:t>
            </a:r>
          </a:p>
          <a:p>
            <a:pPr lvl="1"/>
            <a:r>
              <a:rPr lang="en-US" dirty="0" err="1"/>
              <a:t>Upate</a:t>
            </a:r>
            <a:r>
              <a:rPr lang="en-US" dirty="0"/>
              <a:t> your threat model continuously</a:t>
            </a:r>
          </a:p>
          <a:p>
            <a:r>
              <a:rPr lang="en-US" dirty="0"/>
              <a:t>“Lessons From Red Teaming 100 Generative AI Products” </a:t>
            </a:r>
          </a:p>
          <a:p>
            <a:pPr lvl="1"/>
            <a:r>
              <a:rPr lang="en-US" dirty="0"/>
              <a:t>Lesson #1: “Understand what the system can do and where it is applied” and “The human element of AI red teaming is crucial”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C19BE9-817E-789E-DE5F-A61D5015C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10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B9666-8974-F103-1580-47F4E51D2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modeling LLMs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94396-E11D-843B-1C21-02AC5923BD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DC420-AE45-ACFD-074E-B7B82E624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01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45C926-3189-DD79-8171-9C6FE03BE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scenarios: Using AI in…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8385B5-0464-ECD3-24CA-A4F9F0A78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62111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Offense (write me a phishing email/malware/</a:t>
            </a:r>
            <a:r>
              <a:rPr lang="en-US" dirty="0" err="1">
                <a:solidFill>
                  <a:srgbClr val="C00000"/>
                </a:solidFill>
              </a:rPr>
              <a:t>etc</a:t>
            </a:r>
            <a:r>
              <a:rPr lang="en-US" dirty="0">
                <a:solidFill>
                  <a:srgbClr val="C00000"/>
                </a:solidFill>
              </a:rPr>
              <a:t>)</a:t>
            </a:r>
          </a:p>
          <a:p>
            <a:r>
              <a:rPr lang="en-US" dirty="0">
                <a:solidFill>
                  <a:schemeClr val="accent1"/>
                </a:solidFill>
              </a:rPr>
              <a:t>Defense (anti-spam, Microsoft defender copilot)</a:t>
            </a:r>
          </a:p>
          <a:p>
            <a:r>
              <a:rPr lang="en-US" dirty="0">
                <a:solidFill>
                  <a:srgbClr val="7030A0"/>
                </a:solidFill>
              </a:rPr>
              <a:t>Software development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Business (Today’s focus)</a:t>
            </a:r>
          </a:p>
          <a:p>
            <a:endParaRPr lang="en-US" b="1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7FACB88-E97C-3215-4AE0-CF15A214AFC6}"/>
              </a:ext>
            </a:extLst>
          </p:cNvPr>
          <p:cNvSpPr/>
          <p:nvPr/>
        </p:nvSpPr>
        <p:spPr>
          <a:xfrm>
            <a:off x="4703003" y="4421690"/>
            <a:ext cx="1828800" cy="1828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Offense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D25EDC3-E417-44D7-38D5-4E3D57F432E0}"/>
              </a:ext>
            </a:extLst>
          </p:cNvPr>
          <p:cNvSpPr/>
          <p:nvPr/>
        </p:nvSpPr>
        <p:spPr>
          <a:xfrm>
            <a:off x="6884617" y="4446740"/>
            <a:ext cx="1828800" cy="18288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Defense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D3B6A21-DE5D-F6AC-0A05-03DD8D83668A}"/>
              </a:ext>
            </a:extLst>
          </p:cNvPr>
          <p:cNvSpPr>
            <a:spLocks/>
          </p:cNvSpPr>
          <p:nvPr/>
        </p:nvSpPr>
        <p:spPr>
          <a:xfrm>
            <a:off x="10051092" y="4421690"/>
            <a:ext cx="1828800" cy="18288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Business</a:t>
            </a:r>
          </a:p>
        </p:txBody>
      </p:sp>
      <p:sp>
        <p:nvSpPr>
          <p:cNvPr id="10" name="Summing Junction 9">
            <a:extLst>
              <a:ext uri="{FF2B5EF4-FFF2-40B4-BE49-F238E27FC236}">
                <a16:creationId xmlns:a16="http://schemas.microsoft.com/office/drawing/2014/main" id="{C9C911E0-DEC3-3963-8072-0261F78C42FF}"/>
              </a:ext>
            </a:extLst>
          </p:cNvPr>
          <p:cNvSpPr/>
          <p:nvPr/>
        </p:nvSpPr>
        <p:spPr>
          <a:xfrm>
            <a:off x="8467855" y="4446741"/>
            <a:ext cx="1828799" cy="1828799"/>
          </a:xfrm>
          <a:prstGeom prst="flowChartSummingJuncti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7030A0"/>
              </a:gs>
            </a:gsLst>
            <a:lin ang="108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Software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5714AB-01E4-0CB6-374C-6B74B58F1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86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C0AC3-4B16-3106-328B-D6D8A398E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What are we working on with 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FED65-F7D2-3C56-E326-BFFF8B745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Adding an LLM to our business</a:t>
            </a:r>
          </a:p>
          <a:p>
            <a:pPr lvl="1"/>
            <a:r>
              <a:rPr lang="en-US" dirty="0"/>
              <a:t>Chatbots</a:t>
            </a:r>
          </a:p>
          <a:p>
            <a:pPr lvl="1"/>
            <a:r>
              <a:rPr lang="en-US" dirty="0"/>
              <a:t>Document processing</a:t>
            </a:r>
          </a:p>
          <a:p>
            <a:pPr lvl="1"/>
            <a:r>
              <a:rPr lang="en-US" dirty="0"/>
              <a:t>Search</a:t>
            </a:r>
          </a:p>
          <a:p>
            <a:pPr lvl="1"/>
            <a:r>
              <a:rPr lang="en-US" dirty="0"/>
              <a:t>Decision making</a:t>
            </a:r>
          </a:p>
          <a:p>
            <a:r>
              <a:rPr lang="en-US" dirty="0"/>
              <a:t>We should ask “what can go wrong?”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C1CBC-5307-4777-AAC3-45E5D51DD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02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92736-53AA-6A93-5A4B-C8849F447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2"/>
            <a:ext cx="12041436" cy="3884536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5252A4"/>
                </a:solidFill>
              </a:rPr>
              <a:t>Threat Modeling LLMs </a:t>
            </a:r>
            <a:br>
              <a:rPr lang="en-US" dirty="0">
                <a:solidFill>
                  <a:srgbClr val="5252A4"/>
                </a:solidFill>
              </a:rPr>
            </a:br>
            <a:r>
              <a:rPr lang="en-US" sz="4900" dirty="0">
                <a:solidFill>
                  <a:srgbClr val="5252A4"/>
                </a:solidFill>
              </a:rPr>
              <a:t>The PHANTOM-B Approach</a:t>
            </a:r>
            <a:br>
              <a:rPr lang="en-US" dirty="0"/>
            </a:br>
            <a:br>
              <a:rPr lang="en-US" dirty="0"/>
            </a:br>
            <a:r>
              <a:rPr lang="en-US" sz="3600" dirty="0"/>
              <a:t>Blackhat USA</a:t>
            </a:r>
            <a:br>
              <a:rPr lang="en-US" sz="3600" dirty="0"/>
            </a:br>
            <a:r>
              <a:rPr lang="en-US" sz="3600" dirty="0"/>
              <a:t>August 2026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6A8014-CA03-DF5E-E79D-26A7251C2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08702"/>
            <a:ext cx="9144000" cy="954048"/>
          </a:xfrm>
        </p:spPr>
        <p:txBody>
          <a:bodyPr/>
          <a:lstStyle/>
          <a:p>
            <a:r>
              <a:rPr lang="en-US" dirty="0"/>
              <a:t>Adam Shostack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7B1B9-6E4B-5B63-B58D-C49F1652C70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FEA92F5-D873-2F40-8829-655CC845A30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24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13E86-3EFB-593C-5208-12F9170ED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26BD1D-9DC8-E369-C4FF-23533F215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25"/>
            <a:ext cx="12218406" cy="5461348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6A9EEDC-6021-E867-8FA1-396472C6A57A}"/>
              </a:ext>
            </a:extLst>
          </p:cNvPr>
          <p:cNvSpPr/>
          <p:nvPr/>
        </p:nvSpPr>
        <p:spPr>
          <a:xfrm>
            <a:off x="1593850" y="2710543"/>
            <a:ext cx="1875064" cy="12518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Huggingface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C2E87C-0976-374B-8275-024E008C8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0" y="2513692"/>
            <a:ext cx="1511300" cy="21209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C706AD0-377C-AFF9-FDA3-2F2D8BC3FD14}"/>
              </a:ext>
            </a:extLst>
          </p:cNvPr>
          <p:cNvCxnSpPr>
            <a:cxnSpLocks/>
          </p:cNvCxnSpPr>
          <p:nvPr/>
        </p:nvCxnSpPr>
        <p:spPr>
          <a:xfrm>
            <a:off x="3599542" y="1233714"/>
            <a:ext cx="0" cy="4238172"/>
          </a:xfrm>
          <a:prstGeom prst="line">
            <a:avLst/>
          </a:prstGeom>
          <a:ln w="28575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14FA6FC-DBB6-3CED-C9F6-DD15B316C5DD}"/>
              </a:ext>
            </a:extLst>
          </p:cNvPr>
          <p:cNvSpPr txBox="1"/>
          <p:nvPr/>
        </p:nvSpPr>
        <p:spPr>
          <a:xfrm>
            <a:off x="4064000" y="566057"/>
            <a:ext cx="7707086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You are here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4D55A4DC-24D2-7799-AA57-E3FC49B07714}"/>
              </a:ext>
            </a:extLst>
          </p:cNvPr>
          <p:cNvSpPr/>
          <p:nvPr/>
        </p:nvSpPr>
        <p:spPr>
          <a:xfrm rot="5400000">
            <a:off x="7645715" y="-2434683"/>
            <a:ext cx="620361" cy="763038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A248D5-0016-78DC-E2EC-AA70A81AAE80}"/>
              </a:ext>
            </a:extLst>
          </p:cNvPr>
          <p:cNvSpPr txBox="1"/>
          <p:nvPr/>
        </p:nvSpPr>
        <p:spPr>
          <a:xfrm>
            <a:off x="-215897" y="4189009"/>
            <a:ext cx="1875062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Not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9CF9A5-011C-B7F7-1139-AED25D8BE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4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ED8AD-E979-FC55-DF87-4E0E8E0EE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go wrong with AI?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E3024-C7DC-6E9C-4FAE-72EE33F92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27C30-0FA6-FF4C-47A5-62D8A8F45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36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5228-098B-349F-6B59-D4428D716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Lots of sweeping talk about AI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B35CFA2-2414-E96D-5660-818D69102A51}"/>
              </a:ext>
            </a:extLst>
          </p:cNvPr>
          <p:cNvSpPr/>
          <p:nvPr/>
        </p:nvSpPr>
        <p:spPr>
          <a:xfrm>
            <a:off x="2286000" y="1956816"/>
            <a:ext cx="4297680" cy="4242816"/>
          </a:xfrm>
          <a:prstGeom prst="ellipse">
            <a:avLst/>
          </a:prstGeom>
          <a:solidFill>
            <a:srgbClr val="5252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Laws</a:t>
            </a:r>
          </a:p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(EU AI Act)</a:t>
            </a:r>
          </a:p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(Harms, Risks)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3D67D0F-BF59-4D79-896A-254EAAB5F30F}"/>
              </a:ext>
            </a:extLst>
          </p:cNvPr>
          <p:cNvSpPr/>
          <p:nvPr/>
        </p:nvSpPr>
        <p:spPr>
          <a:xfrm>
            <a:off x="6260592" y="1956816"/>
            <a:ext cx="4297680" cy="4242816"/>
          </a:xfrm>
          <a:prstGeom prst="ellipse">
            <a:avLst/>
          </a:prstGeom>
          <a:solidFill>
            <a:srgbClr val="5684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Frameworks</a:t>
            </a:r>
          </a:p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(NIST AI RMF)</a:t>
            </a:r>
          </a:p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(“Risks”)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04B549-E46B-2183-D6DC-EAD4FF9A9B9B}"/>
              </a:ext>
            </a:extLst>
          </p:cNvPr>
          <p:cNvSpPr/>
          <p:nvPr/>
        </p:nvSpPr>
        <p:spPr>
          <a:xfrm>
            <a:off x="4962320" y="1271333"/>
            <a:ext cx="2596544" cy="2523744"/>
          </a:xfrm>
          <a:prstGeom prst="ellipse">
            <a:avLst/>
          </a:prstGeom>
          <a:solidFill>
            <a:srgbClr val="F8521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arabun" pitchFamily="2" charset="-34"/>
                <a:cs typeface="Sarabun" pitchFamily="2" charset="-34"/>
              </a:rPr>
              <a:t>Threat</a:t>
            </a:r>
          </a:p>
          <a:p>
            <a:pPr algn="ctr"/>
            <a:r>
              <a:rPr lang="en-US" sz="2800" dirty="0">
                <a:latin typeface="Sarabun" pitchFamily="2" charset="-34"/>
                <a:cs typeface="Sarabun" pitchFamily="2" charset="-34"/>
              </a:rPr>
              <a:t>Catalogs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AC5AAB-AA3A-A6E0-25C2-1ADAD6665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900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A9F98-3545-4F86-6B92-E836A993F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3032-D862-1794-151A-E4C2CAB66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</a:t>
            </a:r>
            <a:r>
              <a:rPr lang="en-US" b="1" dirty="0"/>
              <a:t>WE</a:t>
            </a:r>
            <a:r>
              <a:rPr lang="en-US" dirty="0"/>
              <a:t> working on?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002814-D409-D4AB-6BF5-04EF2A9277E5}"/>
              </a:ext>
            </a:extLst>
          </p:cNvPr>
          <p:cNvSpPr/>
          <p:nvPr/>
        </p:nvSpPr>
        <p:spPr>
          <a:xfrm>
            <a:off x="2286000" y="1956816"/>
            <a:ext cx="4297680" cy="4242816"/>
          </a:xfrm>
          <a:prstGeom prst="ellipse">
            <a:avLst/>
          </a:prstGeom>
          <a:solidFill>
            <a:srgbClr val="5252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Laws</a:t>
            </a:r>
          </a:p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(EU AI Act)</a:t>
            </a:r>
          </a:p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(Harms, Risks)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861F7CC-B915-2C93-5CDF-647F98E4F4F4}"/>
              </a:ext>
            </a:extLst>
          </p:cNvPr>
          <p:cNvSpPr/>
          <p:nvPr/>
        </p:nvSpPr>
        <p:spPr>
          <a:xfrm>
            <a:off x="6260592" y="1956816"/>
            <a:ext cx="4297680" cy="4242816"/>
          </a:xfrm>
          <a:prstGeom prst="ellipse">
            <a:avLst/>
          </a:prstGeom>
          <a:solidFill>
            <a:srgbClr val="5684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Frameworks</a:t>
            </a:r>
          </a:p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(NIST AI RMF)</a:t>
            </a:r>
          </a:p>
          <a:p>
            <a:pPr algn="ctr"/>
            <a:r>
              <a:rPr lang="en-US" sz="3600" dirty="0">
                <a:latin typeface="Sarabun" pitchFamily="2" charset="-34"/>
                <a:cs typeface="Sarabun" pitchFamily="2" charset="-34"/>
              </a:rPr>
              <a:t>(“Risks”)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D06AE53-09A3-14A0-9256-0F90672D60F4}"/>
              </a:ext>
            </a:extLst>
          </p:cNvPr>
          <p:cNvSpPr/>
          <p:nvPr/>
        </p:nvSpPr>
        <p:spPr>
          <a:xfrm>
            <a:off x="2607336" y="4937760"/>
            <a:ext cx="2596544" cy="2523744"/>
          </a:xfrm>
          <a:prstGeom prst="ellipse">
            <a:avLst/>
          </a:prstGeom>
          <a:solidFill>
            <a:srgbClr val="F8521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arabun" pitchFamily="2" charset="-34"/>
                <a:cs typeface="Sarabun" pitchFamily="2" charset="-34"/>
              </a:rPr>
              <a:t>Threat</a:t>
            </a:r>
          </a:p>
          <a:p>
            <a:pPr algn="ctr"/>
            <a:r>
              <a:rPr lang="en-US" sz="2800" dirty="0">
                <a:latin typeface="Sarabun" pitchFamily="2" charset="-34"/>
                <a:cs typeface="Sarabun" pitchFamily="2" charset="-34"/>
              </a:rPr>
              <a:t>Catalogs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BEAC05-DEEE-8DB5-2287-F6B2270B4707}"/>
              </a:ext>
            </a:extLst>
          </p:cNvPr>
          <p:cNvSpPr txBox="1"/>
          <p:nvPr/>
        </p:nvSpPr>
        <p:spPr>
          <a:xfrm>
            <a:off x="493776" y="5943600"/>
            <a:ext cx="1705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Sarabun" pitchFamily="2" charset="-34"/>
                <a:cs typeface="Sarabun" pitchFamily="2" charset="-34"/>
              </a:rPr>
              <a:t>Engineers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54AF3B-85E5-6A29-122B-504334F893D3}"/>
              </a:ext>
            </a:extLst>
          </p:cNvPr>
          <p:cNvSpPr txBox="1"/>
          <p:nvPr/>
        </p:nvSpPr>
        <p:spPr>
          <a:xfrm>
            <a:off x="580084" y="2060014"/>
            <a:ext cx="1832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Sarabun" pitchFamily="2" charset="-34"/>
                <a:cs typeface="Sarabun" pitchFamily="2" charset="-34"/>
              </a:rPr>
              <a:t>Executives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195CC8-8077-62F6-246D-84A33108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93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41291-6C2C-2558-4C34-7958108B4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12" y="558389"/>
            <a:ext cx="9096992" cy="817500"/>
          </a:xfrm>
        </p:spPr>
        <p:txBody>
          <a:bodyPr>
            <a:normAutofit fontScale="90000"/>
          </a:bodyPr>
          <a:lstStyle/>
          <a:p>
            <a:r>
              <a:rPr lang="en-US" dirty="0"/>
              <a:t>Many AI threat catalogs —</a:t>
            </a:r>
            <a:br>
              <a:rPr lang="en-US" dirty="0"/>
            </a:br>
            <a:r>
              <a:rPr lang="en-US" dirty="0"/>
              <a:t>Ways to answer “what can go wrong”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81CEF-F1B7-571C-4AB4-430241A743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Berryville’s ML + LLM Risk Analyses</a:t>
            </a:r>
          </a:p>
          <a:p>
            <a:r>
              <a:rPr lang="en-US" dirty="0"/>
              <a:t>OWASP Top 10 LLMs</a:t>
            </a:r>
          </a:p>
          <a:p>
            <a:r>
              <a:rPr lang="en-US" dirty="0"/>
              <a:t>OWASP AI Exchange</a:t>
            </a:r>
          </a:p>
          <a:p>
            <a:r>
              <a:rPr lang="en-US" dirty="0"/>
              <a:t>MITRE ATLAS</a:t>
            </a:r>
          </a:p>
          <a:p>
            <a:r>
              <a:rPr lang="en-US" dirty="0"/>
              <a:t>NIST AIML E2025</a:t>
            </a:r>
          </a:p>
          <a:p>
            <a:r>
              <a:rPr lang="en-US" dirty="0"/>
              <a:t>Google SAIF</a:t>
            </a:r>
          </a:p>
          <a:p>
            <a:r>
              <a:rPr lang="en-US" dirty="0"/>
              <a:t>…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B3E5D24-D59E-907D-EDB3-C9E899454A53}"/>
              </a:ext>
            </a:extLst>
          </p:cNvPr>
          <p:cNvSpPr/>
          <p:nvPr/>
        </p:nvSpPr>
        <p:spPr>
          <a:xfrm>
            <a:off x="7747134" y="1960562"/>
            <a:ext cx="2596544" cy="2523744"/>
          </a:xfrm>
          <a:prstGeom prst="ellipse">
            <a:avLst/>
          </a:prstGeom>
          <a:solidFill>
            <a:srgbClr val="F8521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Sarabun" pitchFamily="2" charset="-34"/>
                <a:cs typeface="Sarabun" pitchFamily="2" charset="-34"/>
              </a:rPr>
              <a:t>Threat</a:t>
            </a:r>
          </a:p>
          <a:p>
            <a:pPr algn="ctr"/>
            <a:r>
              <a:rPr lang="en-US" sz="2800" dirty="0">
                <a:latin typeface="Sarabun" pitchFamily="2" charset="-34"/>
                <a:cs typeface="Sarabun" pitchFamily="2" charset="-34"/>
              </a:rPr>
              <a:t>Catalogs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8F122F-E7C7-3DB7-C141-CE6B4493071A}"/>
              </a:ext>
            </a:extLst>
          </p:cNvPr>
          <p:cNvSpPr txBox="1"/>
          <p:nvPr/>
        </p:nvSpPr>
        <p:spPr>
          <a:xfrm>
            <a:off x="6686590" y="4734180"/>
            <a:ext cx="4717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arabun" pitchFamily="2" charset="-34"/>
                <a:cs typeface="Sarabun" pitchFamily="2" charset="-34"/>
              </a:rPr>
              <a:t>Structured ways to answer  </a:t>
            </a:r>
          </a:p>
          <a:p>
            <a:pPr algn="ctr"/>
            <a:r>
              <a:rPr lang="en-US" dirty="0">
                <a:latin typeface="Sarabun" pitchFamily="2" charset="-34"/>
                <a:cs typeface="Sarabun" pitchFamily="2" charset="-34"/>
              </a:rPr>
              <a:t>“What can go wrong”</a:t>
            </a:r>
          </a:p>
          <a:p>
            <a:pPr algn="ctr"/>
            <a:r>
              <a:rPr lang="en-US" dirty="0">
                <a:latin typeface="Sarabun" pitchFamily="2" charset="-34"/>
                <a:cs typeface="Sarabun" pitchFamily="2" charset="-34"/>
              </a:rPr>
              <a:t>More organized than ”We’ll red team it”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49C593-F043-DC71-A768-7CA01E4B6C33}"/>
              </a:ext>
            </a:extLst>
          </p:cNvPr>
          <p:cNvCxnSpPr>
            <a:cxnSpLocks/>
          </p:cNvCxnSpPr>
          <p:nvPr/>
        </p:nvCxnSpPr>
        <p:spPr>
          <a:xfrm>
            <a:off x="0" y="1487488"/>
            <a:ext cx="986971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178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B9C30-89ED-D1FC-0436-FB739512D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PHANTOM-B Approach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9BE97-FF30-0FCF-D51D-6AE46C07F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2A622-DCBC-7E23-5E86-3AC76CD6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36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DF44C-76A0-A342-0335-48D0578AC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PHANTOM-B?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8185EC-B5ED-DCDC-4707-C7CC58A21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908E3-E4C3-C1D8-AB44-8F5FB4A9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91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9EED2-0916-6084-2E72-DC01FD3D9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alternatives suck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AE854-1502-F026-C78B-5FE096CFD8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CDC31D-CD9C-BA48-1D0F-E7EE53631AA2}"/>
              </a:ext>
            </a:extLst>
          </p:cNvPr>
          <p:cNvCxnSpPr>
            <a:cxnSpLocks/>
          </p:cNvCxnSpPr>
          <p:nvPr/>
        </p:nvCxnSpPr>
        <p:spPr>
          <a:xfrm>
            <a:off x="667657" y="3309257"/>
            <a:ext cx="763451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AD91792-3789-2CD3-780B-85B77056C814}"/>
              </a:ext>
            </a:extLst>
          </p:cNvPr>
          <p:cNvSpPr txBox="1"/>
          <p:nvPr/>
        </p:nvSpPr>
        <p:spPr>
          <a:xfrm>
            <a:off x="844550" y="3785597"/>
            <a:ext cx="1137981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5252A4"/>
                </a:solidFill>
                <a:effectLst/>
                <a:uLnTx/>
                <a:uFillTx/>
                <a:latin typeface="Sarabun" pitchFamily="2" charset="-34"/>
                <a:ea typeface="+mj-ea"/>
                <a:cs typeface="Sarabun" pitchFamily="2" charset="-34"/>
              </a:rPr>
              <a:t>All models are wrong,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5252A4"/>
                </a:solidFill>
                <a:effectLst/>
                <a:uLnTx/>
                <a:uFillTx/>
                <a:latin typeface="Sarabun" pitchFamily="2" charset="-34"/>
                <a:ea typeface="+mj-ea"/>
                <a:cs typeface="Sarabun" pitchFamily="2" charset="-34"/>
              </a:rPr>
              <a:t> </a:t>
            </a:r>
            <a:b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5252A4"/>
                </a:solidFill>
                <a:effectLst/>
                <a:uLnTx/>
                <a:uFillTx/>
                <a:latin typeface="Sarabun" pitchFamily="2" charset="-34"/>
                <a:ea typeface="+mj-ea"/>
                <a:cs typeface="Sarabun" pitchFamily="2" charset="-34"/>
              </a:rPr>
            </a:b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5252A4"/>
                </a:solidFill>
                <a:effectLst/>
                <a:uLnTx/>
                <a:uFillTx/>
                <a:latin typeface="Sarabun" pitchFamily="2" charset="-34"/>
                <a:ea typeface="+mj-ea"/>
                <a:cs typeface="Sarabun" pitchFamily="2" charset="-34"/>
              </a:rPr>
              <a:t>some models are useful.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BC6258-12A6-FDF1-A133-2DBD20036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09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BD301-07BB-B407-A67B-946DD84D2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2B9BA-3101-920E-BAC2-AC934B9CC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12" y="545051"/>
            <a:ext cx="10847004" cy="8175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goes wrong with TM structures?</a:t>
            </a:r>
            <a:br>
              <a:rPr lang="en-US" dirty="0"/>
            </a:br>
            <a:r>
              <a:rPr lang="en-US" dirty="0"/>
              <a:t>(Each “for some users”)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3928E-5B90-3EB8-2681-335C749B9F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High training cost (learning is hard)</a:t>
            </a:r>
          </a:p>
          <a:p>
            <a:r>
              <a:rPr lang="en-US" dirty="0"/>
              <a:t>Hard to use (even after training)</a:t>
            </a:r>
          </a:p>
          <a:p>
            <a:r>
              <a:rPr lang="en-US" dirty="0"/>
              <a:t>Not LLM/AI focused</a:t>
            </a:r>
          </a:p>
          <a:p>
            <a:r>
              <a:rPr lang="en-US" dirty="0"/>
              <a:t>Duplicative/overlaps other frameworks/security work</a:t>
            </a:r>
          </a:p>
          <a:p>
            <a:r>
              <a:rPr lang="en-US" dirty="0"/>
              <a:t>Raises threats which are irrelevant/can’t fix/won’t fix</a:t>
            </a:r>
          </a:p>
          <a:p>
            <a:pPr lvl="1"/>
            <a:r>
              <a:rPr lang="en-US" dirty="0"/>
              <a:t>“Academic”</a:t>
            </a:r>
          </a:p>
          <a:p>
            <a:r>
              <a:rPr lang="en-US" dirty="0"/>
              <a:t>Low return on investment</a:t>
            </a:r>
          </a:p>
          <a:p>
            <a:r>
              <a:rPr lang="en-US" dirty="0"/>
              <a:t>Require software support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00ED498-CF1C-C221-3DA0-EE913255B29F}"/>
              </a:ext>
            </a:extLst>
          </p:cNvPr>
          <p:cNvCxnSpPr>
            <a:cxnSpLocks/>
          </p:cNvCxnSpPr>
          <p:nvPr/>
        </p:nvCxnSpPr>
        <p:spPr>
          <a:xfrm>
            <a:off x="0" y="1487488"/>
            <a:ext cx="986971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968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2CF4A-91C3-643C-A69B-41FC2A4A3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D485751-EBF3-F287-375D-40CB068D0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PHANTOM-B origin story (1/2)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1CA6076-E26E-AADC-898F-D526D8941E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5E93BF2-9EBF-3BA3-6BA9-AE76741515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11A754-33A7-AFBE-09D7-0783D5E9B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FEA92F5-D873-2F40-8829-655CC845A30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5AAD30-E31A-E710-E7A4-2C62935CF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6" y="1626246"/>
            <a:ext cx="12111734" cy="4730104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D119D1A8-DF41-3F11-9C20-24B19595243D}"/>
              </a:ext>
            </a:extLst>
          </p:cNvPr>
          <p:cNvSpPr txBox="1">
            <a:spLocks/>
          </p:cNvSpPr>
          <p:nvPr/>
        </p:nvSpPr>
        <p:spPr>
          <a:xfrm>
            <a:off x="878333" y="10279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5252A4"/>
                </a:solidFill>
                <a:latin typeface="Sarabun" pitchFamily="2" charset="-34"/>
                <a:ea typeface="+mj-ea"/>
                <a:cs typeface="Sarabun" pitchFamily="2" charset="-34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05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3941-4706-DB3D-3380-77AD514E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E6A262-E476-C7AF-F620-5F0120EDBB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275772"/>
            <a:ext cx="12927392" cy="72716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BF7912-FA52-98EE-89EF-95CDFFC0F225}"/>
              </a:ext>
            </a:extLst>
          </p:cNvPr>
          <p:cNvSpPr txBox="1"/>
          <p:nvPr/>
        </p:nvSpPr>
        <p:spPr>
          <a:xfrm>
            <a:off x="0" y="6299200"/>
            <a:ext cx="13237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The Emperor is most displeased with your lack of AI Progress</a:t>
            </a:r>
          </a:p>
        </p:txBody>
      </p:sp>
    </p:spTree>
    <p:extLst>
      <p:ext uri="{BB962C8B-B14F-4D97-AF65-F5344CB8AC3E}">
        <p14:creationId xmlns:p14="http://schemas.microsoft.com/office/powerpoint/2010/main" val="2329555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DFDF7-F4FE-315E-8F94-B30B00A3F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6F0431E-7936-45E9-041B-7C0CD205E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PHANTOM-B origin story (2/2)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FF2717-A106-7F30-EBD5-7490F7D4E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57488" cy="4351338"/>
          </a:xfrm>
        </p:spPr>
        <p:txBody>
          <a:bodyPr/>
          <a:lstStyle/>
          <a:p>
            <a:r>
              <a:rPr lang="en-US" dirty="0"/>
              <a:t>Built and iterated over several versions</a:t>
            </a:r>
          </a:p>
          <a:p>
            <a:pPr lvl="1"/>
            <a:r>
              <a:rPr lang="en-US" dirty="0"/>
              <a:t>On our own projects</a:t>
            </a:r>
          </a:p>
          <a:p>
            <a:pPr lvl="1"/>
            <a:r>
              <a:rPr lang="en-US" dirty="0"/>
              <a:t>With </a:t>
            </a:r>
            <a:r>
              <a:rPr lang="en-US" dirty="0" err="1"/>
              <a:t>hyperscalers</a:t>
            </a:r>
            <a:r>
              <a:rPr lang="en-US" dirty="0"/>
              <a:t>, globally significant banks and others</a:t>
            </a:r>
          </a:p>
          <a:p>
            <a:r>
              <a:rPr lang="en-US" dirty="0"/>
              <a:t>Earlier versions didn’t meet our release quality bar</a:t>
            </a:r>
          </a:p>
          <a:p>
            <a:pPr lvl="1"/>
            <a:r>
              <a:rPr lang="en-US" dirty="0"/>
              <a:t>TRAPHOME</a:t>
            </a:r>
          </a:p>
          <a:p>
            <a:pPr lvl="1"/>
            <a:r>
              <a:rPr lang="en-US" dirty="0"/>
              <a:t>PHANTOMED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DED896-6425-DA33-D803-8EC4AD4AD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91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949024C-EFFC-7280-A174-1E2DF49223F3}"/>
              </a:ext>
            </a:extLst>
          </p:cNvPr>
          <p:cNvSpPr/>
          <p:nvPr/>
        </p:nvSpPr>
        <p:spPr>
          <a:xfrm>
            <a:off x="5210978" y="6367749"/>
            <a:ext cx="1718632" cy="396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143F42-F371-71D3-64B8-E110894A9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PHANTOM-B is inspired by STRIDE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332752-F44C-53F9-98C9-3CE02B1C6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/>
          <a:lstStyle/>
          <a:p>
            <a:r>
              <a:rPr lang="en-US" dirty="0"/>
              <a:t>[Spoofing, Tampering, Repudiate, Info disclose, DoS, Expand Authority]</a:t>
            </a:r>
          </a:p>
          <a:p>
            <a:r>
              <a:rPr lang="en-US" dirty="0"/>
              <a:t>Time-tested + durable mnemonic from </a:t>
            </a:r>
            <a:r>
              <a:rPr lang="en-US" dirty="0" err="1"/>
              <a:t>Kohnfelder</a:t>
            </a:r>
            <a:r>
              <a:rPr lang="en-US" dirty="0"/>
              <a:t> + Garg</a:t>
            </a:r>
          </a:p>
          <a:p>
            <a:r>
              <a:rPr lang="en-US" dirty="0"/>
              <a:t>STRIDE remains broadly applicable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456B66-A319-36BC-58DE-2124632B6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193" y="3664370"/>
            <a:ext cx="5109807" cy="3193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C01084-B88A-54F5-1993-0E2E717C654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1095" y="3527952"/>
            <a:ext cx="2271105" cy="319352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91DB4F-B67B-C80A-F1E8-290F8A701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225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438DC-89FC-EA9C-949C-0802F62F7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7216" cy="1325563"/>
          </a:xfrm>
        </p:spPr>
        <p:txBody>
          <a:bodyPr/>
          <a:lstStyle/>
          <a:p>
            <a:r>
              <a:rPr lang="en-US" dirty="0"/>
              <a:t>PHANTOM-B </a:t>
            </a:r>
            <a:r>
              <a:rPr lang="en-US" sz="4000" dirty="0"/>
              <a:t>identifies:</a:t>
            </a:r>
            <a:br>
              <a:rPr lang="en-US" sz="4000" dirty="0"/>
            </a:br>
            <a:r>
              <a:rPr lang="en-US" sz="4000" dirty="0"/>
              <a:t>“What can go wrong deploying AI?”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9E6B1-D38B-E8F1-75B5-E389319FD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08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/>
              <a:t>rompt injection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en-US" dirty="0"/>
              <a:t>allucination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A</a:t>
            </a:r>
            <a:r>
              <a:rPr lang="en-US" dirty="0" err="1"/>
              <a:t>nthropomorphization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/>
              <a:t>on-explainable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T</a:t>
            </a:r>
            <a:r>
              <a:rPr lang="en-US" dirty="0"/>
              <a:t>raining issues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dirty="0"/>
              <a:t>ver-reliance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/>
              <a:t>issing security engineering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ias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7DF2DA-2BB3-F8B0-321B-41595F96CE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Free to use (CC-BY)</a:t>
            </a:r>
          </a:p>
          <a:p>
            <a:r>
              <a:rPr lang="en-US" dirty="0"/>
              <a:t>Memorable</a:t>
            </a:r>
          </a:p>
          <a:p>
            <a:r>
              <a:rPr lang="en-US" dirty="0"/>
              <a:t>100% threat-focused</a:t>
            </a:r>
          </a:p>
          <a:p>
            <a:r>
              <a:rPr lang="en-US" dirty="0"/>
              <a:t>Fits on a wallet card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0BE126-D2AB-A5A0-D985-F6DA8CE80F64}"/>
              </a:ext>
            </a:extLst>
          </p:cNvPr>
          <p:cNvCxnSpPr>
            <a:cxnSpLocks/>
          </p:cNvCxnSpPr>
          <p:nvPr/>
        </p:nvCxnSpPr>
        <p:spPr>
          <a:xfrm>
            <a:off x="0" y="1690688"/>
            <a:ext cx="1057738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837001F1-CF39-5363-0EC8-0D5BFEA4B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93544">
            <a:off x="7039778" y="4396591"/>
            <a:ext cx="2384234" cy="15048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C7BB6-1F93-BB7B-E8BB-6DA16D609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54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441406A-08AA-850D-A5F8-9BF8DAD0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Focused on using/calling LLMs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122D22-159D-49F5-6F29-9C8B2729F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 your control (on your GPUs or Amazon Bedrock)</a:t>
            </a:r>
          </a:p>
          <a:p>
            <a:pPr lvl="1"/>
            <a:r>
              <a:rPr lang="en-US" dirty="0"/>
              <a:t>“Downloaded from </a:t>
            </a:r>
            <a:r>
              <a:rPr lang="en-US" dirty="0" err="1"/>
              <a:t>Huggingface</a:t>
            </a:r>
            <a:r>
              <a:rPr lang="en-US" dirty="0"/>
              <a:t>”</a:t>
            </a:r>
          </a:p>
          <a:p>
            <a:r>
              <a:rPr lang="en-US" dirty="0"/>
              <a:t>An LLM provider offers, such as ChatGPT or Claude</a:t>
            </a:r>
          </a:p>
          <a:p>
            <a:pPr lvl="1"/>
            <a:r>
              <a:rPr lang="en-US" dirty="0"/>
              <a:t>Via the API</a:t>
            </a:r>
          </a:p>
          <a:p>
            <a:pPr lvl="1"/>
            <a:r>
              <a:rPr lang="en-US" dirty="0"/>
              <a:t>(Not useful for “using </a:t>
            </a:r>
            <a:r>
              <a:rPr lang="en-US" dirty="0" err="1"/>
              <a:t>chatgpt.com</a:t>
            </a:r>
            <a:r>
              <a:rPr lang="en-US" dirty="0"/>
              <a:t> in a browser”)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DC6BCE-EFA5-B5EE-373E-FC0C34453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74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3A929-3EBF-C929-C9E3-746E88EE3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Prompt injection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855B0-2CEE-8440-F927-2EF90B856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Controlling LLM behavior via input</a:t>
            </a:r>
          </a:p>
          <a:p>
            <a:pPr lvl="1"/>
            <a:r>
              <a:rPr lang="en-US" dirty="0"/>
              <a:t>Code/data confusion</a:t>
            </a:r>
          </a:p>
          <a:p>
            <a:r>
              <a:rPr lang="en-US" dirty="0"/>
              <a:t>More than just funny stories</a:t>
            </a:r>
          </a:p>
          <a:p>
            <a:pPr lvl="1"/>
            <a:r>
              <a:rPr lang="en-US" dirty="0"/>
              <a:t>Bypasses your controls and gets the LLM to violate rules</a:t>
            </a:r>
          </a:p>
          <a:p>
            <a:pPr lvl="1"/>
            <a:r>
              <a:rPr lang="en-US" dirty="0"/>
              <a:t>Unlike SQLi, no deterministic, proven defenses exist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B30A4-82F8-3F22-C0A5-FACDD144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28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1D935-89D2-C36C-E983-5C9E1B585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Hallucination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231F0-84E4-2701-AC69-F6E66C9AC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The LLM makes stuff up</a:t>
            </a:r>
          </a:p>
          <a:p>
            <a:r>
              <a:rPr lang="en-US" dirty="0"/>
              <a:t>The LLM makes up stuff we don’t like:</a:t>
            </a:r>
          </a:p>
          <a:p>
            <a:pPr lvl="1"/>
            <a:r>
              <a:rPr lang="en-US" dirty="0"/>
              <a:t>Bad code</a:t>
            </a:r>
          </a:p>
          <a:p>
            <a:pPr lvl="1"/>
            <a:r>
              <a:rPr lang="en-US" dirty="0"/>
              <a:t>False citations</a:t>
            </a:r>
          </a:p>
          <a:p>
            <a:pPr lvl="1"/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1E1194-3DD7-08A3-A317-8C1EFB9F5EC9}"/>
              </a:ext>
            </a:extLst>
          </p:cNvPr>
          <p:cNvCxnSpPr>
            <a:cxnSpLocks/>
          </p:cNvCxnSpPr>
          <p:nvPr/>
        </p:nvCxnSpPr>
        <p:spPr>
          <a:xfrm>
            <a:off x="615779" y="2100648"/>
            <a:ext cx="4522573" cy="0"/>
          </a:xfrm>
          <a:prstGeom prst="line">
            <a:avLst/>
          </a:prstGeom>
          <a:ln w="38100">
            <a:solidFill>
              <a:srgbClr val="535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5A2003-BDF9-E017-D731-FE3EF179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0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E788-3428-ACCE-1325-2289B4DFC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Anthropomorphization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A83D6-70A6-78A3-F224-D88DD97C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Means treating the LLM as a human</a:t>
            </a:r>
          </a:p>
          <a:p>
            <a:r>
              <a:rPr lang="en-US" dirty="0"/>
              <a:t>This is great product design </a:t>
            </a:r>
          </a:p>
          <a:p>
            <a:pPr lvl="1"/>
            <a:r>
              <a:rPr lang="en-US" dirty="0"/>
              <a:t>Use of language and “I” are a facade</a:t>
            </a:r>
          </a:p>
          <a:p>
            <a:r>
              <a:rPr lang="en-US" dirty="0"/>
              <a:t>LLMs are token generators</a:t>
            </a:r>
          </a:p>
          <a:p>
            <a:pPr lvl="1"/>
            <a:r>
              <a:rPr lang="en-US" dirty="0"/>
              <a:t>Not concept models</a:t>
            </a:r>
          </a:p>
          <a:p>
            <a:pPr lvl="1"/>
            <a:r>
              <a:rPr lang="en-US" dirty="0"/>
              <a:t>Not thinking beings</a:t>
            </a:r>
          </a:p>
          <a:p>
            <a:r>
              <a:rPr lang="en-US" dirty="0"/>
              <a:t>“Don’t do X” for humans and token generators</a:t>
            </a:r>
          </a:p>
          <a:p>
            <a:r>
              <a:rPr lang="en-US" dirty="0"/>
              <a:t>No guilt, no learning, no desire to improve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76E5DF-E251-C20F-DE33-4A26294C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419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94AB4-9A72-3660-7874-639B4D1C7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974AEB-FC03-DCB6-201E-88C8DEA05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50" y="1885950"/>
            <a:ext cx="7772400" cy="21885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B4C4E3-547C-D196-68CE-1DCA3977D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0750" y="3964258"/>
            <a:ext cx="6845300" cy="210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45E375-9A19-FC34-613D-9DFE85DF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37</a:t>
            </a:fld>
            <a:endParaRPr lang="en-US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AFC8AC4-B34E-851E-3490-5167D618DBE1}"/>
              </a:ext>
            </a:extLst>
          </p:cNvPr>
          <p:cNvSpPr/>
          <p:nvPr/>
        </p:nvSpPr>
        <p:spPr>
          <a:xfrm>
            <a:off x="10147338" y="2676832"/>
            <a:ext cx="1885335" cy="1504336"/>
          </a:xfrm>
          <a:prstGeom prst="wedgeEllipseCallout">
            <a:avLst>
              <a:gd name="adj1" fmla="val -39436"/>
              <a:gd name="adj2" fmla="val 7832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Chew up tokens!</a:t>
            </a:r>
          </a:p>
        </p:txBody>
      </p:sp>
    </p:spTree>
    <p:extLst>
      <p:ext uri="{BB962C8B-B14F-4D97-AF65-F5344CB8AC3E}">
        <p14:creationId xmlns:p14="http://schemas.microsoft.com/office/powerpoint/2010/main" val="28053180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8440F-3265-286B-BB1A-3C0775AA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Non-explainable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852E2-02D5-63B7-2DD9-98BD15C86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 can’t tell why we got important results</a:t>
            </a:r>
          </a:p>
          <a:p>
            <a:r>
              <a:rPr lang="en-US" dirty="0"/>
              <a:t>Explainability as “why did it actually do that?”</a:t>
            </a:r>
          </a:p>
          <a:p>
            <a:r>
              <a:rPr lang="en-US" dirty="0"/>
              <a:t>Not asking “why did you do that?”</a:t>
            </a:r>
          </a:p>
          <a:p>
            <a:pPr lvl="1"/>
            <a:r>
              <a:rPr lang="en-US" dirty="0"/>
              <a:t>LLMs produce plausible answers, not accurate ones</a:t>
            </a:r>
          </a:p>
          <a:p>
            <a:r>
              <a:rPr lang="en-US" dirty="0"/>
              <a:t>More important as LLM makes decisions</a:t>
            </a:r>
          </a:p>
          <a:p>
            <a:r>
              <a:rPr lang="en-US" dirty="0"/>
              <a:t>Explainability for various audiences</a:t>
            </a:r>
          </a:p>
          <a:p>
            <a:pPr lvl="1"/>
            <a:r>
              <a:rPr lang="en-US" dirty="0"/>
              <a:t>Data scientists</a:t>
            </a:r>
          </a:p>
          <a:p>
            <a:pPr lvl="1"/>
            <a:r>
              <a:rPr lang="en-US" dirty="0"/>
              <a:t>End users (</a:t>
            </a:r>
            <a:r>
              <a:rPr lang="en-US" dirty="0" err="1"/>
              <a:t>eg</a:t>
            </a:r>
            <a:r>
              <a:rPr lang="en-US" dirty="0"/>
              <a:t>, medical LLM explaining — accurately — to patients + doctors)</a:t>
            </a:r>
          </a:p>
          <a:p>
            <a:pPr lvl="1"/>
            <a:r>
              <a:rPr lang="en-US" dirty="0"/>
              <a:t>Courts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46222-3C5B-B35D-A0AC-7E05178F6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620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492F4-1D26-6BF1-CA62-77663FDA8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7874A-6A7F-85B6-4067-C756DC188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/>
          <a:lstStyle/>
          <a:p>
            <a:r>
              <a:rPr lang="en-US" dirty="0"/>
              <a:t>LLMs do better as we give them more data</a:t>
            </a:r>
          </a:p>
          <a:p>
            <a:r>
              <a:rPr lang="en-US" dirty="0"/>
              <a:t>So your LLM was probably trained on Stack Exchange, Reddit + Twitter</a:t>
            </a:r>
          </a:p>
          <a:p>
            <a:r>
              <a:rPr lang="en-US" dirty="0"/>
              <a:t>Good luck finding that in the model card!</a:t>
            </a:r>
          </a:p>
          <a:p>
            <a:r>
              <a:rPr lang="en-US" dirty="0"/>
              <a:t>Data poisoning is “scale invariant” with 250 documents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CE4712-416E-A4BC-0B93-5D153EA251A0}"/>
              </a:ext>
            </a:extLst>
          </p:cNvPr>
          <p:cNvSpPr txBox="1"/>
          <p:nvPr/>
        </p:nvSpPr>
        <p:spPr>
          <a:xfrm>
            <a:off x="838200" y="5569545"/>
            <a:ext cx="10797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Souly, et al, Poisoning Attacks on LLMs Require a Near-constant Number of Poison Samples, 8 October 2025,</a:t>
            </a:r>
          </a:p>
          <a:p>
            <a:r>
              <a:rPr lang="en-US" i="1" dirty="0"/>
              <a:t>https://</a:t>
            </a:r>
            <a:r>
              <a:rPr lang="en-US" i="1" dirty="0" err="1"/>
              <a:t>arxiv.org</a:t>
            </a:r>
            <a:r>
              <a:rPr lang="en-US" i="1" dirty="0"/>
              <a:t>/abs/2510.07192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95754F-B203-4B82-E586-65EC9E6D5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34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F8D72-E45C-6748-9BE6-457207FB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82FF-8739-257F-FE04-24F8EE964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Threat modeling context</a:t>
            </a:r>
          </a:p>
          <a:p>
            <a:r>
              <a:rPr lang="en-US" dirty="0"/>
              <a:t>Threat modeling LLMs</a:t>
            </a:r>
          </a:p>
          <a:p>
            <a:r>
              <a:rPr lang="en-US" dirty="0"/>
              <a:t>The PHANTOM-B approach</a:t>
            </a:r>
          </a:p>
          <a:p>
            <a:pPr lvl="1"/>
            <a:r>
              <a:rPr lang="en-US" dirty="0"/>
              <a:t>Why PHANTOM-B?</a:t>
            </a:r>
          </a:p>
          <a:p>
            <a:pPr lvl="1"/>
            <a:r>
              <a:rPr lang="en-US" dirty="0"/>
              <a:t>What is PHANTOM-B?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1F1C3-14E8-05A6-0EA4-5E16945F2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153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E1AF8-1357-0739-DF59-5F1712EC0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Over-reliance on the LLM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F1D6A-D48F-75F0-DC6D-14BD25F1F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trust the LLM and don’t pay close attention</a:t>
            </a:r>
          </a:p>
          <a:p>
            <a:r>
              <a:rPr lang="en-US" dirty="0"/>
              <a:t>LLMs generate a lot of text / code</a:t>
            </a:r>
          </a:p>
          <a:p>
            <a:pPr lvl="1"/>
            <a:r>
              <a:rPr lang="en-US" dirty="0"/>
              <a:t>Hard to focus on</a:t>
            </a:r>
          </a:p>
          <a:p>
            <a:pPr lvl="1"/>
            <a:r>
              <a:rPr lang="en-US" dirty="0"/>
              <a:t>Often okay</a:t>
            </a:r>
          </a:p>
          <a:p>
            <a:r>
              <a:rPr lang="en-US" dirty="0"/>
              <a:t>Hard to remain vigilant</a:t>
            </a:r>
          </a:p>
          <a:p>
            <a:r>
              <a:rPr lang="en-US" dirty="0"/>
              <a:t>Your code, your brand 🤷</a:t>
            </a:r>
          </a:p>
          <a:p>
            <a:r>
              <a:rPr lang="en-US" dirty="0"/>
              <a:t>Making decisions about hiring, college admissions, arrests… 🤯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10576-1D55-6602-AFA8-D17F9310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041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CB240-3F14-B044-C20E-91F3B68CC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C0E926-2345-A918-C76E-3F6F0ACC8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779" y="1918474"/>
            <a:ext cx="7772400" cy="402020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A8BE12-AF8D-FEDF-9618-3C745AF47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687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7CBFF-00C2-9412-4E5C-8A0BADCBF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security engineering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E2F05-43AF-4ADB-E372-888DC969B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assume you still have software security, this ties to it</a:t>
            </a:r>
          </a:p>
          <a:p>
            <a:r>
              <a:rPr lang="en-US" dirty="0"/>
              <a:t>LLMs are software</a:t>
            </a:r>
          </a:p>
          <a:p>
            <a:pPr lvl="1"/>
            <a:r>
              <a:rPr lang="en-US" dirty="0"/>
              <a:t>All software has bugs</a:t>
            </a:r>
          </a:p>
          <a:p>
            <a:pPr lvl="1"/>
            <a:r>
              <a:rPr lang="en-US" dirty="0"/>
              <a:t>Some bugs are security-relevant</a:t>
            </a:r>
          </a:p>
          <a:p>
            <a:r>
              <a:rPr lang="en-US" dirty="0"/>
              <a:t>PHANTOM-B augments STRIDE, kill chains, SDLs</a:t>
            </a:r>
          </a:p>
          <a:p>
            <a:r>
              <a:rPr lang="en-US" dirty="0"/>
              <a:t>PHANTOM-B was aggressively de-duped</a:t>
            </a:r>
          </a:p>
          <a:p>
            <a:pPr lvl="1"/>
            <a:r>
              <a:rPr lang="en-US" dirty="0"/>
              <a:t>For example, MCP has lots of spoofing and expansion of authority issues</a:t>
            </a:r>
          </a:p>
          <a:p>
            <a:pPr lvl="1"/>
            <a:r>
              <a:rPr lang="en-US" dirty="0"/>
              <a:t>Not included in PHANTOM-B because you have other security engineering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DECF7-70A2-EA19-852C-5E188F323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048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C8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747D74F-EAEF-7811-4C0D-6A3E526B5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031" y="99992"/>
            <a:ext cx="6699715" cy="6658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97570F-7F12-3AC6-5813-161D7983B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97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A42F3-3F07-9EE6-AE1B-5430C23C8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A215A-692A-5603-E556-EFF9EB710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the LLM treat groups unevenly?</a:t>
            </a:r>
          </a:p>
          <a:p>
            <a:r>
              <a:rPr lang="en-US" dirty="0"/>
              <a:t>Does it display the board of directors as white men?</a:t>
            </a:r>
          </a:p>
          <a:p>
            <a:pPr lvl="1"/>
            <a:r>
              <a:rPr lang="en-US" dirty="0"/>
              <a:t>How about the janitorial staff?</a:t>
            </a:r>
          </a:p>
          <a:p>
            <a:r>
              <a:rPr lang="en-US" dirty="0"/>
              <a:t>Inherited from data pipeline</a:t>
            </a:r>
          </a:p>
          <a:p>
            <a:pPr lvl="1"/>
            <a:r>
              <a:rPr lang="en-US" dirty="0"/>
              <a:t>Bias in the data, cleaning, training, tuning processes</a:t>
            </a:r>
          </a:p>
          <a:p>
            <a:pPr lvl="1"/>
            <a:r>
              <a:rPr lang="en-US" dirty="0"/>
              <a:t>You can’t remove it, but you can understand it</a:t>
            </a:r>
          </a:p>
          <a:p>
            <a:r>
              <a:rPr lang="en-US" dirty="0"/>
              <a:t>Often in the eye of the beholder</a:t>
            </a:r>
          </a:p>
          <a:p>
            <a:r>
              <a:rPr lang="en-US" dirty="0"/>
              <a:t>Defined by law. Certain decisions have “protected groups”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D6AC1-774C-1433-A99F-F3724D3EF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003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3B7DA-C85D-B564-0154-FC433E04A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6CF19-9F98-1537-E7E4-287B1EEB2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7216" cy="1325563"/>
          </a:xfrm>
        </p:spPr>
        <p:txBody>
          <a:bodyPr/>
          <a:lstStyle/>
          <a:p>
            <a:r>
              <a:rPr lang="en-US" dirty="0"/>
              <a:t>PHANTOM-B </a:t>
            </a:r>
            <a:r>
              <a:rPr lang="en-US" sz="4000" dirty="0"/>
              <a:t>identifies:</a:t>
            </a:r>
            <a:br>
              <a:rPr lang="en-US" sz="4000" dirty="0"/>
            </a:br>
            <a:r>
              <a:rPr lang="en-US" sz="4000" dirty="0"/>
              <a:t>“What can go wrong deploying AI?”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CC55E-2A1B-8DA7-02A2-A54B65C70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08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/>
              <a:t>rompt injection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en-US" dirty="0"/>
              <a:t>allucination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A</a:t>
            </a:r>
            <a:r>
              <a:rPr lang="en-US" dirty="0" err="1"/>
              <a:t>nthropomorphization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/>
              <a:t>on-explainable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T</a:t>
            </a:r>
            <a:r>
              <a:rPr lang="en-US" dirty="0"/>
              <a:t>raining issues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dirty="0"/>
              <a:t>ver-reliance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/>
              <a:t>issing security engineering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ias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E3541D-5BA9-EDE3-3B68-EA6EB622917F}"/>
              </a:ext>
            </a:extLst>
          </p:cNvPr>
          <p:cNvCxnSpPr>
            <a:cxnSpLocks/>
          </p:cNvCxnSpPr>
          <p:nvPr/>
        </p:nvCxnSpPr>
        <p:spPr>
          <a:xfrm>
            <a:off x="0" y="1690688"/>
            <a:ext cx="10577384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567C62C-DE84-843A-A9FF-B5180B25BB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062316-FBFA-B5D7-4C0D-58413174D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791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B6D6EB-F3EB-7E07-24AB-B3D88993F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PHANTOM-B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3E6B5A5-38E4-17C1-53F2-8E8D8D429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“What can go wrong”</a:t>
            </a:r>
          </a:p>
          <a:p>
            <a:r>
              <a:rPr lang="en-US" dirty="0"/>
              <a:t>Many broader than “the math”</a:t>
            </a:r>
          </a:p>
          <a:p>
            <a:r>
              <a:rPr lang="en-US" dirty="0"/>
              <a:t>Product-manager or exec suite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7B4FFE-D07B-4EC1-0193-C60162D53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646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825D-8B99-24A3-A2D6-1F980FB3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PHANTOM-B illustrates why TM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16F47-DDF9-32EA-DAF9-EAD573F27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16798" cy="4351338"/>
          </a:xfrm>
        </p:spPr>
        <p:txBody>
          <a:bodyPr/>
          <a:lstStyle/>
          <a:p>
            <a:r>
              <a:rPr lang="en-US" dirty="0"/>
              <a:t>Engineering requires tradeoffs between unsatisfiable constraints</a:t>
            </a:r>
          </a:p>
          <a:p>
            <a:pPr lvl="1"/>
            <a:r>
              <a:rPr lang="en-US" dirty="0"/>
              <a:t>Features, reliability, speed, cost, quality ... and security</a:t>
            </a:r>
          </a:p>
          <a:p>
            <a:pPr lvl="1"/>
            <a:r>
              <a:rPr lang="en-US" dirty="0"/>
              <a:t>Building security in is better than bolting-on controls </a:t>
            </a:r>
          </a:p>
          <a:p>
            <a:r>
              <a:rPr lang="en-US" dirty="0"/>
              <a:t>Before you write (or vibe) a line of code, consider what can go wrong</a:t>
            </a:r>
          </a:p>
          <a:p>
            <a:pPr lvl="1"/>
            <a:r>
              <a:rPr lang="en-US" dirty="0"/>
              <a:t>Threat modeling lets you do this via the Four Questions</a:t>
            </a:r>
          </a:p>
          <a:p>
            <a:pPr lvl="1"/>
            <a:r>
              <a:rPr lang="en-US" dirty="0"/>
              <a:t>PHANTOM-B lets you do this for LLMs</a:t>
            </a:r>
          </a:p>
          <a:p>
            <a:r>
              <a:rPr lang="en-US" dirty="0"/>
              <a:t>This gives you the most options for what are we going to do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067411-15A3-A364-4794-E3C44F1A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821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F8D72-E45C-6748-9BE6-457207FB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82FF-8739-257F-FE04-24F8EE964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Threat modeling enables strategic views of security</a:t>
            </a:r>
          </a:p>
          <a:p>
            <a:r>
              <a:rPr lang="en-US" dirty="0"/>
              <a:t>What can go wrong with LLMs requires innovative approaches</a:t>
            </a:r>
          </a:p>
          <a:p>
            <a:r>
              <a:rPr lang="en-US" dirty="0"/>
              <a:t>PHANTOM-B balances coverage + accessibility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AF634-BF96-9059-852F-22B28C286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104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F71D0-8821-D3B3-FD1D-6AB6229D7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60E5F-C392-0CB2-117A-56890F7D0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Today: Book signing – bookstore, Breaker Rooms @ 12:45</a:t>
            </a:r>
          </a:p>
          <a:p>
            <a:r>
              <a:rPr lang="en-US" dirty="0"/>
              <a:t>Thursday: AI Threat Modeling Community meetup </a:t>
            </a:r>
          </a:p>
          <a:p>
            <a:pPr lvl="1"/>
            <a:r>
              <a:rPr lang="en-US" dirty="0"/>
              <a:t>Noon tomorrow “The Convergence, Business Hall”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9A5A7-ABDA-91D3-351E-6983A0E98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06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8E1AB0-2CC0-328C-1A50-3AAD57815CC1}"/>
              </a:ext>
            </a:extLst>
          </p:cNvPr>
          <p:cNvSpPr/>
          <p:nvPr/>
        </p:nvSpPr>
        <p:spPr>
          <a:xfrm>
            <a:off x="4953000" y="6187944"/>
            <a:ext cx="2362200" cy="6700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C46424-8FEA-8702-22E1-B7446DD859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1750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About</a:t>
            </a:r>
          </a:p>
        </p:txBody>
      </p:sp>
      <p:pic>
        <p:nvPicPr>
          <p:cNvPr id="14" name="Google Shape;121;p9" descr="Image result for elevation of privilege cards">
            <a:extLst>
              <a:ext uri="{FF2B5EF4-FFF2-40B4-BE49-F238E27FC236}">
                <a16:creationId xmlns:a16="http://schemas.microsoft.com/office/drawing/2014/main" id="{80EAB70E-BD6E-96CC-50DA-65011A6B9B57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3060" y="4266003"/>
            <a:ext cx="1227548" cy="114262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pic>
        <p:nvPicPr>
          <p:cNvPr id="15" name="Google Shape;120;p9">
            <a:extLst>
              <a:ext uri="{FF2B5EF4-FFF2-40B4-BE49-F238E27FC236}">
                <a16:creationId xmlns:a16="http://schemas.microsoft.com/office/drawing/2014/main" id="{EA068209-86BB-5646-7CD9-682486E1A96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54404" y="1589666"/>
            <a:ext cx="1973515" cy="224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6;p9">
            <a:extLst>
              <a:ext uri="{FF2B5EF4-FFF2-40B4-BE49-F238E27FC236}">
                <a16:creationId xmlns:a16="http://schemas.microsoft.com/office/drawing/2014/main" id="{7D587934-BC17-E7A9-19CF-F51F1DB686E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50659" y="4444891"/>
            <a:ext cx="1973515" cy="124811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F0CC26-C937-20CE-E4D7-F9663442D43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3060" y="1582065"/>
            <a:ext cx="1504257" cy="2115217"/>
          </a:xfrm>
          <a:prstGeom prst="rect">
            <a:avLst/>
          </a:prstGeom>
        </p:spPr>
      </p:pic>
      <p:sp>
        <p:nvSpPr>
          <p:cNvPr id="11" name="AutoShape 2" descr="CyberGreen">
            <a:extLst>
              <a:ext uri="{FF2B5EF4-FFF2-40B4-BE49-F238E27FC236}">
                <a16:creationId xmlns:a16="http://schemas.microsoft.com/office/drawing/2014/main" id="{1F5E02D4-C70E-9EE1-A1F9-BBA79E49D2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C4FC708-EC18-2AE3-BE0B-D3AB9E0E01B9}"/>
              </a:ext>
            </a:extLst>
          </p:cNvPr>
          <p:cNvSpPr/>
          <p:nvPr/>
        </p:nvSpPr>
        <p:spPr>
          <a:xfrm>
            <a:off x="4648200" y="1189008"/>
            <a:ext cx="3352800" cy="5227572"/>
          </a:xfrm>
          <a:prstGeom prst="roundRect">
            <a:avLst/>
          </a:prstGeom>
          <a:noFill/>
          <a:ln w="57150">
            <a:solidFill>
              <a:srgbClr val="2F5597">
                <a:alpha val="7529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oogle Shape;122;p9">
            <a:extLst>
              <a:ext uri="{FF2B5EF4-FFF2-40B4-BE49-F238E27FC236}">
                <a16:creationId xmlns:a16="http://schemas.microsoft.com/office/drawing/2014/main" id="{1CFFAB2C-9D05-6C09-0673-FE92468B90E8}"/>
              </a:ext>
            </a:extLst>
          </p:cNvPr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33" t="5264" r="5864" b="5264"/>
          <a:stretch/>
        </p:blipFill>
        <p:spPr>
          <a:xfrm>
            <a:off x="5196685" y="4882879"/>
            <a:ext cx="2255827" cy="1236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7;p9">
            <a:extLst>
              <a:ext uri="{FF2B5EF4-FFF2-40B4-BE49-F238E27FC236}">
                <a16:creationId xmlns:a16="http://schemas.microsoft.com/office/drawing/2014/main" id="{7602BCFD-C3C0-374C-A25C-9D27977410AB}"/>
              </a:ext>
            </a:extLst>
          </p:cNvPr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53" t="2365" r="9579" b="-2364"/>
          <a:stretch/>
        </p:blipFill>
        <p:spPr>
          <a:xfrm>
            <a:off x="5009200" y="2909643"/>
            <a:ext cx="2630795" cy="151513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07A15E43-2B07-3BB3-CF1D-23CAA421B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5921" y="1687028"/>
            <a:ext cx="2968128" cy="6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2" descr="Image of ">
            <a:extLst>
              <a:ext uri="{FF2B5EF4-FFF2-40B4-BE49-F238E27FC236}">
                <a16:creationId xmlns:a16="http://schemas.microsoft.com/office/drawing/2014/main" id="{5D21F415-C702-EF72-1A30-F36D20A938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B31CE66-D296-6DE4-FB44-655766B04325}"/>
              </a:ext>
            </a:extLst>
          </p:cNvPr>
          <p:cNvGrpSpPr/>
          <p:nvPr/>
        </p:nvGrpSpPr>
        <p:grpSpPr>
          <a:xfrm>
            <a:off x="455355" y="1450141"/>
            <a:ext cx="3627674" cy="5298615"/>
            <a:chOff x="455355" y="1450141"/>
            <a:chExt cx="3627674" cy="5298615"/>
          </a:xfrm>
        </p:grpSpPr>
        <p:pic>
          <p:nvPicPr>
            <p:cNvPr id="36" name="Google Shape;123;p9">
              <a:extLst>
                <a:ext uri="{FF2B5EF4-FFF2-40B4-BE49-F238E27FC236}">
                  <a16:creationId xmlns:a16="http://schemas.microsoft.com/office/drawing/2014/main" id="{0F65C266-DF07-1479-1C5E-F97689C62735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66408" y="1450141"/>
              <a:ext cx="3352800" cy="7951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8B3D737-93D6-459D-6848-9A03394FBA38}"/>
                </a:ext>
              </a:extLst>
            </p:cNvPr>
            <p:cNvSpPr txBox="1"/>
            <p:nvPr/>
          </p:nvSpPr>
          <p:spPr>
            <a:xfrm>
              <a:off x="827009" y="6102425"/>
              <a:ext cx="32560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5455A5"/>
                  </a:solidFill>
                  <a:latin typeface="Sarabun" pitchFamily="2" charset="-34"/>
                  <a:cs typeface="Sarabun" pitchFamily="2" charset="-34"/>
                </a:rPr>
                <a:t>Don’t just understand security.</a:t>
              </a:r>
            </a:p>
            <a:p>
              <a:pPr algn="ctr"/>
              <a:r>
                <a:rPr lang="en-US" dirty="0">
                  <a:solidFill>
                    <a:srgbClr val="5455A5"/>
                  </a:solidFill>
                  <a:latin typeface="Sarabun" pitchFamily="2" charset="-34"/>
                  <a:cs typeface="Sarabun" pitchFamily="2" charset="-34"/>
                </a:rPr>
                <a:t>Build it in.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782E2F8-B38F-3B30-F0E6-20FFC2BDF7BB}"/>
                </a:ext>
              </a:extLst>
            </p:cNvPr>
            <p:cNvGrpSpPr/>
            <p:nvPr/>
          </p:nvGrpSpPr>
          <p:grpSpPr>
            <a:xfrm>
              <a:off x="455355" y="2555999"/>
              <a:ext cx="3585357" cy="3565751"/>
              <a:chOff x="455355" y="2555999"/>
              <a:chExt cx="3585357" cy="3565751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BA4AF6A9-5D8E-A2CF-FACE-6AFBF870F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760552" y="3626308"/>
                <a:ext cx="1280160" cy="128016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42583D5-6C08-24AE-9B3D-0D4982E984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20047" y="3625923"/>
                <a:ext cx="1280160" cy="128016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8183DF06-73F6-B089-3A9F-9C44669B52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55355" y="3626308"/>
                <a:ext cx="1280160" cy="128016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6E51B35E-545C-02C3-6CF0-415D554F38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3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61965" y="2555999"/>
                <a:ext cx="1339460" cy="128016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2DC30AA1-B3CC-D9E3-930D-A54E985458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348919" y="4757200"/>
                <a:ext cx="1280160" cy="128016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D3BBFC02-8BE2-02BC-0059-DA5071EB72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17039" y="4841590"/>
                <a:ext cx="1437972" cy="128016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C4A334C8-84A6-B1E2-5488-9DB3126D95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206406" y="2566701"/>
                <a:ext cx="1202574" cy="1280160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pic>
        <p:nvPicPr>
          <p:cNvPr id="21" name="Google Shape;123;p9">
            <a:extLst>
              <a:ext uri="{FF2B5EF4-FFF2-40B4-BE49-F238E27FC236}">
                <a16:creationId xmlns:a16="http://schemas.microsoft.com/office/drawing/2014/main" id="{A0C866EC-86D7-E140-30BD-A6C587EA2AD3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6408" y="1450141"/>
            <a:ext cx="3352800" cy="7951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32372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F45E9-3747-71E4-B597-F62EA4F33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FFD4A-3706-E73A-48E8-21673D343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053267"/>
            <a:ext cx="12192000" cy="4439603"/>
          </a:xfrm>
        </p:spPr>
        <p:txBody>
          <a:bodyPr>
            <a:normAutofit/>
          </a:bodyPr>
          <a:lstStyle/>
          <a:p>
            <a:pPr marL="38099" indent="0" algn="ctr">
              <a:buNone/>
            </a:pPr>
            <a:r>
              <a:rPr lang="en-US" sz="9600" dirty="0"/>
              <a:t>Thank you!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05AF59-7AFD-EBFB-10A4-03B5C14F4522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fontScale="6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560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F45E9-3747-71E4-B597-F62EA4F33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PHANTOM-B approach to LLM TM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FFD4A-3706-E73A-48E8-21673D343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053267"/>
            <a:ext cx="12192000" cy="4439603"/>
          </a:xfrm>
        </p:spPr>
        <p:txBody>
          <a:bodyPr>
            <a:normAutofit/>
          </a:bodyPr>
          <a:lstStyle/>
          <a:p>
            <a:pPr marL="38099" indent="0" algn="ctr">
              <a:buNone/>
            </a:pPr>
            <a:r>
              <a:rPr lang="en-US" sz="9600" dirty="0"/>
              <a:t>Questions?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05AF59-7AFD-EBFB-10A4-03B5C14F452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09114" y="1093658"/>
            <a:ext cx="9096992" cy="1062124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rgbClr val="5684C4"/>
                </a:solidFill>
              </a:rPr>
              <a:t>Blackhat USA August 2026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CDC907-89B3-E75F-EADF-B4ED1BB81C8D}"/>
              </a:ext>
            </a:extLst>
          </p:cNvPr>
          <p:cNvSpPr txBox="1"/>
          <p:nvPr/>
        </p:nvSpPr>
        <p:spPr>
          <a:xfrm>
            <a:off x="9618201" y="2501432"/>
            <a:ext cx="38674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Sarabun" pitchFamily="2" charset="-34"/>
                <a:cs typeface="Sarabun" pitchFamily="2" charset="-34"/>
              </a:rPr>
              <a:t>Slides:</a:t>
            </a:r>
          </a:p>
          <a:p>
            <a:r>
              <a:rPr lang="en-US" sz="2000" dirty="0" err="1">
                <a:latin typeface="Sarabun" pitchFamily="2" charset="-34"/>
                <a:cs typeface="Sarabun" pitchFamily="2" charset="-34"/>
              </a:rPr>
              <a:t>Shostack.org</a:t>
            </a:r>
            <a:r>
              <a:rPr lang="en-US" sz="2000" dirty="0">
                <a:latin typeface="Sarabun" pitchFamily="2" charset="-34"/>
                <a:cs typeface="Sarabun" pitchFamily="2" charset="-34"/>
              </a:rPr>
              <a:t>/blog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06D273-5741-0139-FB25-F42F97551F5F}"/>
              </a:ext>
            </a:extLst>
          </p:cNvPr>
          <p:cNvSpPr txBox="1"/>
          <p:nvPr/>
        </p:nvSpPr>
        <p:spPr>
          <a:xfrm flipH="1">
            <a:off x="0" y="35882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Sarabun" pitchFamily="2" charset="-34"/>
                <a:cs typeface="Sarabun" pitchFamily="2" charset="-34"/>
              </a:rPr>
              <a:t>adam@shostack.org</a:t>
            </a:r>
            <a:endParaRPr lang="en-US" sz="2400" dirty="0">
              <a:latin typeface="Sarabun" pitchFamily="2" charset="-34"/>
              <a:cs typeface="Sarabun" pitchFamily="2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6A5D4-6464-F235-2F5E-2B903E051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93544">
            <a:off x="9652476" y="3547868"/>
            <a:ext cx="2384234" cy="15048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9A224C-9869-6176-B830-79667269198B}"/>
              </a:ext>
            </a:extLst>
          </p:cNvPr>
          <p:cNvSpPr txBox="1"/>
          <p:nvPr/>
        </p:nvSpPr>
        <p:spPr>
          <a:xfrm>
            <a:off x="9385091" y="5380672"/>
            <a:ext cx="29190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Wallet cards, book signing at </a:t>
            </a:r>
          </a:p>
          <a:p>
            <a:r>
              <a:rPr lang="en-US" dirty="0"/>
              <a:t>Bookstore, 12:45 PM today</a:t>
            </a:r>
          </a:p>
          <a:p>
            <a:endParaRPr lang="en-US" dirty="0"/>
          </a:p>
          <a:p>
            <a:r>
              <a:rPr lang="en-US" dirty="0"/>
              <a:t>Meetup, The Convergence, </a:t>
            </a:r>
          </a:p>
          <a:p>
            <a:r>
              <a:rPr lang="en-US" dirty="0"/>
              <a:t>Noon tomorrow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417BBF-4453-206F-1CCB-9B203908A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106" y="58526"/>
            <a:ext cx="2516041" cy="251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501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839C9-0064-95D9-33AE-C550BD828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85734-1DB5-3DF5-7818-4123C3E60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Shostack + Associates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9F6AC-3197-3898-485D-5474F7A771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5252A4"/>
                </a:solidFill>
              </a:rPr>
              <a:t>Don’t just understand security. </a:t>
            </a:r>
          </a:p>
          <a:p>
            <a:r>
              <a:rPr lang="en-US" sz="2800" dirty="0">
                <a:solidFill>
                  <a:srgbClr val="5252A4"/>
                </a:solidFill>
              </a:rPr>
              <a:t>Build it in.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D84C0FF-F4BD-3719-6D32-5021C506419E}"/>
              </a:ext>
            </a:extLst>
          </p:cNvPr>
          <p:cNvSpPr txBox="1">
            <a:spLocks/>
          </p:cNvSpPr>
          <p:nvPr/>
        </p:nvSpPr>
        <p:spPr>
          <a:xfrm>
            <a:off x="831850" y="3062288"/>
            <a:ext cx="10515600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Sarabun" pitchFamily="2" charset="-34"/>
                <a:ea typeface="+mn-ea"/>
                <a:cs typeface="Sarabun" pitchFamily="2" charset="-34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Sarabun" pitchFamily="2" charset="-34"/>
                <a:ea typeface="+mn-ea"/>
                <a:cs typeface="Sarabun" pitchFamily="2" charset="-34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Sarabun" pitchFamily="2" charset="-34"/>
                <a:ea typeface="+mn-ea"/>
                <a:cs typeface="Sarabun" pitchFamily="2" charset="-34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Sarabun" pitchFamily="2" charset="-34"/>
                <a:ea typeface="+mn-ea"/>
                <a:cs typeface="Sarabun" pitchFamily="2" charset="-34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Sarabun" pitchFamily="2" charset="-34"/>
                <a:ea typeface="+mn-ea"/>
                <a:cs typeface="Sarabun" pitchFamily="2" charset="-34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Supporting Materials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3011E6-818E-BE08-F209-608E3E6E0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580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F45FE-7614-6AD7-32BE-A66F771D0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resources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DD72B6B-3E32-8E2A-BB8E-A87C00872CD2}"/>
              </a:ext>
            </a:extLst>
          </p:cNvPr>
          <p:cNvSpPr txBox="1">
            <a:spLocks/>
          </p:cNvSpPr>
          <p:nvPr/>
        </p:nvSpPr>
        <p:spPr>
          <a:xfrm>
            <a:off x="939802" y="2287545"/>
            <a:ext cx="6511322" cy="3829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79" indent="-228579" algn="l" defTabSz="914317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3200" b="0" i="0" kern="1200" baseline="0">
                <a:solidFill>
                  <a:schemeClr val="tx1"/>
                </a:solidFill>
                <a:latin typeface="Sarabun Light" pitchFamily="2" charset="-34"/>
                <a:ea typeface="+mn-ea"/>
                <a:cs typeface="Sarabun Light" pitchFamily="2" charset="-34"/>
              </a:defRPr>
            </a:lvl1pPr>
            <a:lvl2pPr marL="685737" indent="-320019" algn="l" defTabSz="914317" rtl="0" eaLnBrk="1" latinLnBrk="0" hangingPunct="1">
              <a:lnSpc>
                <a:spcPct val="90000"/>
              </a:lnSpc>
              <a:spcBef>
                <a:spcPts val="800"/>
              </a:spcBef>
              <a:buSzPct val="50000"/>
              <a:buFontTx/>
              <a:buBlip>
                <a:blip r:embed="rId2"/>
              </a:buBlip>
              <a:defRPr sz="2799" b="0" i="0" kern="1200" baseline="0">
                <a:solidFill>
                  <a:schemeClr val="tx1"/>
                </a:solidFill>
                <a:latin typeface="Sarabun Light" pitchFamily="2" charset="-34"/>
                <a:ea typeface="+mn-ea"/>
                <a:cs typeface="Sarabun Light" pitchFamily="2" charset="-34"/>
              </a:defRPr>
            </a:lvl2pPr>
            <a:lvl3pPr marL="1142896" indent="-320019" algn="l" defTabSz="91431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 baseline="0">
                <a:solidFill>
                  <a:schemeClr val="tx1"/>
                </a:solidFill>
                <a:latin typeface="Sarabun Light" pitchFamily="2" charset="-34"/>
                <a:ea typeface="+mn-ea"/>
                <a:cs typeface="Sarabun Light" pitchFamily="2" charset="-34"/>
              </a:defRPr>
            </a:lvl3pPr>
            <a:lvl4pPr marL="1600054" indent="-228579" algn="l" defTabSz="9143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Sarabun Light" pitchFamily="2" charset="-34"/>
                <a:ea typeface="+mn-ea"/>
                <a:cs typeface="Sarabun Light" pitchFamily="2" charset="-34"/>
              </a:defRPr>
            </a:lvl4pPr>
            <a:lvl5pPr marL="2057213" indent="-228579" algn="l" defTabSz="9143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Sarabun Light" pitchFamily="2" charset="-34"/>
                <a:ea typeface="+mn-ea"/>
                <a:cs typeface="Sarabun Light" pitchFamily="2" charset="-34"/>
              </a:defRPr>
            </a:lvl5pPr>
            <a:lvl6pPr marL="2514371" indent="-228579" algn="l" defTabSz="9143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29" indent="-228579" algn="l" defTabSz="9143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88" indent="-228579" algn="l" defTabSz="9143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46" indent="-228579" algn="l" defTabSz="91431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shostack.org</a:t>
            </a:r>
            <a:r>
              <a:rPr lang="en-US" dirty="0"/>
              <a:t>/resources </a:t>
            </a:r>
          </a:p>
          <a:p>
            <a:r>
              <a:rPr lang="en-US" dirty="0" err="1"/>
              <a:t>shostack.org</a:t>
            </a:r>
            <a:r>
              <a:rPr lang="en-US" dirty="0"/>
              <a:t>/blog</a:t>
            </a:r>
          </a:p>
          <a:p>
            <a:r>
              <a:rPr lang="en-US" dirty="0" err="1"/>
              <a:t>youtube.com</a:t>
            </a:r>
            <a:r>
              <a:rPr lang="en-US" dirty="0"/>
              <a:t>/c/Shostack</a:t>
            </a:r>
          </a:p>
          <a:p>
            <a:r>
              <a:rPr lang="en-US" dirty="0"/>
              <a:t>Books</a:t>
            </a:r>
          </a:p>
          <a:p>
            <a:r>
              <a:rPr lang="en-US" dirty="0" err="1"/>
              <a:t>Linkedin</a:t>
            </a:r>
            <a:r>
              <a:rPr lang="en-US" dirty="0"/>
              <a:t> Learning</a:t>
            </a:r>
          </a:p>
        </p:txBody>
      </p:sp>
      <p:pic>
        <p:nvPicPr>
          <p:cNvPr id="5" name="Picture 1" descr="src/images/5-75-books.png">
            <a:extLst>
              <a:ext uri="{FF2B5EF4-FFF2-40B4-BE49-F238E27FC236}">
                <a16:creationId xmlns:a16="http://schemas.microsoft.com/office/drawing/2014/main" id="{5EAC84E8-ADE1-F09D-8F19-67C4E445FB5C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075630" y="2226499"/>
            <a:ext cx="4840646" cy="319665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B158AF-5A11-AFC7-7B0B-8566B8D30450}"/>
              </a:ext>
            </a:extLst>
          </p:cNvPr>
          <p:cNvCxnSpPr>
            <a:cxnSpLocks/>
          </p:cNvCxnSpPr>
          <p:nvPr/>
        </p:nvCxnSpPr>
        <p:spPr>
          <a:xfrm>
            <a:off x="1016920" y="4128678"/>
            <a:ext cx="4755918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4BD66C4-9F71-6854-53D0-C1B37A071D71}"/>
              </a:ext>
            </a:extLst>
          </p:cNvPr>
          <p:cNvSpPr txBox="1"/>
          <p:nvPr/>
        </p:nvSpPr>
        <p:spPr>
          <a:xfrm>
            <a:off x="1101000" y="5747262"/>
            <a:ext cx="7828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252A4"/>
                </a:solidFill>
                <a:latin typeface="Sarabun" pitchFamily="2" charset="-34"/>
                <a:cs typeface="Sarabun" pitchFamily="2" charset="-34"/>
              </a:rPr>
              <a:t>Books free at your library/various subscriptions; </a:t>
            </a:r>
            <a:r>
              <a:rPr lang="en-US" dirty="0" err="1">
                <a:solidFill>
                  <a:srgbClr val="5252A4"/>
                </a:solidFill>
                <a:latin typeface="Sarabun" pitchFamily="2" charset="-34"/>
                <a:cs typeface="Sarabun" pitchFamily="2" charset="-34"/>
              </a:rPr>
              <a:t>Linkedin</a:t>
            </a:r>
            <a:r>
              <a:rPr lang="en-US" dirty="0">
                <a:solidFill>
                  <a:srgbClr val="5252A4"/>
                </a:solidFill>
                <a:latin typeface="Sarabun" pitchFamily="2" charset="-34"/>
                <a:cs typeface="Sarabun" pitchFamily="2" charset="-34"/>
              </a:rPr>
              <a:t> Learning via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3ACEA6-CEC2-61E6-1505-EEF3B5CF4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387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AA06A-FAAF-9F00-46AE-EA8C4CC4A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offerings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D0FCB-30C5-6CAF-23F2-C21D78C55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560" y="1821315"/>
            <a:ext cx="1122744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252A4"/>
                </a:solidFill>
              </a:rPr>
              <a:t>Training</a:t>
            </a:r>
          </a:p>
          <a:p>
            <a:pPr lvl="1"/>
            <a:r>
              <a:rPr lang="en-US" dirty="0"/>
              <a:t>From under an hour to multi-day</a:t>
            </a:r>
          </a:p>
          <a:p>
            <a:pPr lvl="1"/>
            <a:r>
              <a:rPr lang="en-US" dirty="0"/>
              <a:t>Live instruction or computer-based</a:t>
            </a:r>
          </a:p>
          <a:p>
            <a:pPr lvl="1"/>
            <a:r>
              <a:rPr lang="en-US" dirty="0"/>
              <a:t>In-person or distributed</a:t>
            </a:r>
          </a:p>
          <a:p>
            <a:pPr lvl="1"/>
            <a:r>
              <a:rPr lang="en-US" dirty="0"/>
              <a:t>Private corporate courses</a:t>
            </a:r>
          </a:p>
          <a:p>
            <a:r>
              <a:rPr lang="en-US" dirty="0">
                <a:solidFill>
                  <a:srgbClr val="5252A4"/>
                </a:solidFill>
              </a:rPr>
              <a:t>Accelerator</a:t>
            </a:r>
          </a:p>
          <a:p>
            <a:pPr lvl="1"/>
            <a:r>
              <a:rPr lang="en-US" dirty="0"/>
              <a:t>Culture change, process design</a:t>
            </a:r>
          </a:p>
          <a:p>
            <a:r>
              <a:rPr lang="en-US" dirty="0">
                <a:solidFill>
                  <a:srgbClr val="5252A4"/>
                </a:solidFill>
              </a:rPr>
              <a:t>Assessments + analysis</a:t>
            </a:r>
          </a:p>
          <a:p>
            <a:endParaRPr lang="en-US" dirty="0"/>
          </a:p>
        </p:txBody>
      </p:sp>
      <p:pic>
        <p:nvPicPr>
          <p:cNvPr id="3074" name="Picture 2" descr="Stylized image featuring a hand pointing to a whiteboard filled with diagrams">
            <a:extLst>
              <a:ext uri="{FF2B5EF4-FFF2-40B4-BE49-F238E27FC236}">
                <a16:creationId xmlns:a16="http://schemas.microsoft.com/office/drawing/2014/main" id="{999DB5D5-CDE4-CDE3-369A-D3506AFA5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866" y="2088635"/>
            <a:ext cx="15875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tylized image featuring interlocked hands">
            <a:extLst>
              <a:ext uri="{FF2B5EF4-FFF2-40B4-BE49-F238E27FC236}">
                <a16:creationId xmlns:a16="http://schemas.microsoft.com/office/drawing/2014/main" id="{53185566-5B03-30D8-62F5-FAA384691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29407" y="3336894"/>
            <a:ext cx="15875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80A93-BF23-A32D-F29E-0638CD14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561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E91D67-69DE-C63D-95F0-D3DD1159D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info@shostack.org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shostack.org</a:t>
            </a:r>
            <a:r>
              <a:rPr lang="en-US" dirty="0"/>
              <a:t>/contact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93187B-3B0C-D3B6-4621-A3CB87445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E2CFEE-1F2B-4643-5071-6D21375C0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6252" y="2268748"/>
            <a:ext cx="2301198" cy="229372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FB88EE-F2C1-15F4-A09C-9681419F5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744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7317D-CAAA-2DF4-05C6-CD8F8393E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35216-1DA9-1BB0-8B21-58DC6C9912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F93DA-514D-8378-16D7-842DEF72F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096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F352B-5A5D-D366-024D-1D259C623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E3EDB6C-D27C-FE5A-A090-5EBD482E3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542344" cy="720907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2E4EBE-CBC4-CA04-1EDB-D37943824012}"/>
              </a:ext>
            </a:extLst>
          </p:cNvPr>
          <p:cNvSpPr txBox="1"/>
          <p:nvPr/>
        </p:nvSpPr>
        <p:spPr>
          <a:xfrm rot="5400000">
            <a:off x="8677486" y="4738584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Sarabun" pitchFamily="2" charset="-34"/>
                <a:cs typeface="Sarabun" pitchFamily="2" charset="-34"/>
              </a:rPr>
              <a:t>https://</a:t>
            </a:r>
            <a:r>
              <a:rPr lang="en-US" dirty="0" err="1">
                <a:latin typeface="Sarabun" pitchFamily="2" charset="-34"/>
                <a:cs typeface="Sarabun" pitchFamily="2" charset="-34"/>
              </a:rPr>
              <a:t>genai.owasp.org</a:t>
            </a:r>
            <a:r>
              <a:rPr lang="en-US" dirty="0">
                <a:latin typeface="Sarabun" pitchFamily="2" charset="-34"/>
                <a:cs typeface="Sarabun" pitchFamily="2" charset="-34"/>
              </a:rPr>
              <a:t>/llm-top-10/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0D8946-0ED9-02FB-A0A4-C127A0F68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6161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385A7-52E0-933B-D5C4-3D23A3D78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0DA8E388-9501-63C6-9458-D2DF95A67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42344" cy="72090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2F7653-53AD-CDDC-4889-6B0C541FD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CBA80D-3D72-41E5-3A1F-4A3696F611E7}"/>
              </a:ext>
            </a:extLst>
          </p:cNvPr>
          <p:cNvSpPr txBox="1"/>
          <p:nvPr/>
        </p:nvSpPr>
        <p:spPr>
          <a:xfrm rot="5400000">
            <a:off x="8677486" y="4738584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Sarabun" pitchFamily="2" charset="-34"/>
                <a:cs typeface="Sarabun" pitchFamily="2" charset="-34"/>
              </a:rPr>
              <a:t>https://</a:t>
            </a:r>
            <a:r>
              <a:rPr lang="en-US" dirty="0" err="1">
                <a:latin typeface="Sarabun" pitchFamily="2" charset="-34"/>
                <a:cs typeface="Sarabun" pitchFamily="2" charset="-34"/>
              </a:rPr>
              <a:t>genai.owasp.org</a:t>
            </a:r>
            <a:r>
              <a:rPr lang="en-US" dirty="0">
                <a:latin typeface="Sarabun" pitchFamily="2" charset="-34"/>
                <a:cs typeface="Sarabun" pitchFamily="2" charset="-34"/>
              </a:rPr>
              <a:t>/llm-top-10/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0F746C-2A30-CC1C-9F08-A25D5C32E3C7}"/>
              </a:ext>
            </a:extLst>
          </p:cNvPr>
          <p:cNvSpPr txBox="1"/>
          <p:nvPr/>
        </p:nvSpPr>
        <p:spPr>
          <a:xfrm>
            <a:off x="2854036" y="2055813"/>
            <a:ext cx="1565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A6EAAB-FE5D-65F2-14AA-D2A9EBE4FCDB}"/>
              </a:ext>
            </a:extLst>
          </p:cNvPr>
          <p:cNvSpPr txBox="1"/>
          <p:nvPr/>
        </p:nvSpPr>
        <p:spPr>
          <a:xfrm>
            <a:off x="4988344" y="1690688"/>
            <a:ext cx="1565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FF7E6E-FE44-6BE2-34E1-B33638BDED97}"/>
              </a:ext>
            </a:extLst>
          </p:cNvPr>
          <p:cNvSpPr txBox="1"/>
          <p:nvPr/>
        </p:nvSpPr>
        <p:spPr>
          <a:xfrm>
            <a:off x="9478186" y="1567121"/>
            <a:ext cx="1565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44A36F-5D4B-4EC8-A964-1C013F2E985A}"/>
              </a:ext>
            </a:extLst>
          </p:cNvPr>
          <p:cNvSpPr txBox="1"/>
          <p:nvPr/>
        </p:nvSpPr>
        <p:spPr>
          <a:xfrm>
            <a:off x="3207604" y="5293424"/>
            <a:ext cx="1565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100E99-B2C7-AFC5-2612-1772DFA2AF8B}"/>
              </a:ext>
            </a:extLst>
          </p:cNvPr>
          <p:cNvSpPr txBox="1"/>
          <p:nvPr/>
        </p:nvSpPr>
        <p:spPr>
          <a:xfrm>
            <a:off x="10261014" y="5037147"/>
            <a:ext cx="1565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2" name="Left-Right Arrow 11">
            <a:extLst>
              <a:ext uri="{FF2B5EF4-FFF2-40B4-BE49-F238E27FC236}">
                <a16:creationId xmlns:a16="http://schemas.microsoft.com/office/drawing/2014/main" id="{450ADC04-05EB-D05B-775E-1FB1C18DD949}"/>
              </a:ext>
            </a:extLst>
          </p:cNvPr>
          <p:cNvSpPr/>
          <p:nvPr/>
        </p:nvSpPr>
        <p:spPr>
          <a:xfrm rot="16200000">
            <a:off x="2409726" y="3666760"/>
            <a:ext cx="3591227" cy="369332"/>
          </a:xfrm>
          <a:prstGeom prst="leftRightArrow">
            <a:avLst/>
          </a:prstGeom>
          <a:solidFill>
            <a:srgbClr val="FF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A7437F-8E6F-6720-D381-902EA9D64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87E253-8C4E-63A8-C2BB-65B1B5A99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867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5A976-9DF9-803E-43D9-083A4BD86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Berryville Institute of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D528E-B681-C981-DCDB-7DE6F19DF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5953" cy="4351338"/>
          </a:xfrm>
        </p:spPr>
        <p:txBody>
          <a:bodyPr>
            <a:noAutofit/>
          </a:bodyPr>
          <a:lstStyle/>
          <a:p>
            <a:r>
              <a:rPr lang="en-US" dirty="0"/>
              <a:t>Think tank of security + ML experts studying machine learning sec </a:t>
            </a:r>
            <a:r>
              <a:rPr lang="en-US" dirty="0">
                <a:hlinkClick r:id="rId2"/>
              </a:rPr>
              <a:t>https://berryvilleiml.com/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Taxonomy of threats (2019)</a:t>
            </a:r>
          </a:p>
          <a:p>
            <a:pPr lvl="1"/>
            <a:r>
              <a:rPr lang="en-US" dirty="0"/>
              <a:t>Manipulation of input, data, models</a:t>
            </a:r>
          </a:p>
          <a:p>
            <a:pPr lvl="1"/>
            <a:r>
              <a:rPr lang="en-US" dirty="0"/>
              <a:t>Extraction of input, data, models</a:t>
            </a:r>
          </a:p>
          <a:p>
            <a:r>
              <a:rPr lang="en-US" dirty="0"/>
              <a:t>Architectural Risk Analysis of a generic ML system (2023)</a:t>
            </a:r>
          </a:p>
          <a:p>
            <a:r>
              <a:rPr lang="en-US" dirty="0"/>
              <a:t>ARA for LLM (2024)</a:t>
            </a:r>
          </a:p>
          <a:p>
            <a:r>
              <a:rPr lang="en-US" dirty="0"/>
              <a:t>Elevation of ML card deck!</a:t>
            </a:r>
          </a:p>
          <a:p>
            <a:r>
              <a:rPr lang="en-US" dirty="0"/>
              <a:t>Annotated bibliography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F8BD-BAE5-C26F-5F5F-8D21F65F0185}"/>
              </a:ext>
            </a:extLst>
          </p:cNvPr>
          <p:cNvSpPr txBox="1"/>
          <p:nvPr/>
        </p:nvSpPr>
        <p:spPr>
          <a:xfrm>
            <a:off x="6657222" y="5252688"/>
            <a:ext cx="55347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agilestationery.com</a:t>
            </a:r>
            <a:r>
              <a:rPr lang="en-US" dirty="0"/>
              <a:t>/collections/security/products/elevation-of-machine-learning-security-card-game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74239-3041-8E0A-2C42-6F8B114E3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00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B9666-8974-F103-1580-47F4E51D2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modeling context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94396-E11D-843B-1C21-02AC5923BD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979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60D19-CC6E-BB9A-46ED-AC6BC2872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B8C2D8E-546A-41FB-5032-A156D397E0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1"/>
            <a:ext cx="12192000" cy="7777071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F4CB28-BDD1-960D-C4AE-5CF66F903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03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F8A8E-8321-F1A7-3FB1-56D965348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threat modeling?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BF1A8-44F4-D1D9-4439-4F2C72AAE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models to help us think about security</a:t>
            </a:r>
          </a:p>
          <a:p>
            <a:r>
              <a:rPr lang="en-US" dirty="0"/>
              <a:t>The “measure twice, cut once” of engineering</a:t>
            </a:r>
          </a:p>
          <a:p>
            <a:r>
              <a:rPr lang="en-US" dirty="0"/>
              <a:t>Applies to both tech you produce or tech you operate</a:t>
            </a:r>
          </a:p>
          <a:p>
            <a:r>
              <a:rPr lang="en-US" dirty="0"/>
              <a:t>Applies to LLMs you train or get from </a:t>
            </a:r>
            <a:r>
              <a:rPr lang="en-US" dirty="0" err="1"/>
              <a:t>Huggingface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90B73-881B-08B2-0B67-9EA8A5D48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13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5B782-10C9-3A38-6862-72DE9F3B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threat model?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792E8-BDBE-EF91-8F27-3E5309CE4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Four Question Framework </a:t>
            </a:r>
          </a:p>
          <a:p>
            <a:pPr lvl="1"/>
            <a:r>
              <a:rPr lang="en-US" dirty="0"/>
              <a:t>What are we working on?</a:t>
            </a:r>
          </a:p>
          <a:p>
            <a:pPr lvl="1"/>
            <a:r>
              <a:rPr lang="en-US" dirty="0"/>
              <a:t>What can go wrong?</a:t>
            </a:r>
          </a:p>
          <a:p>
            <a:pPr lvl="1"/>
            <a:r>
              <a:rPr lang="en-US" dirty="0"/>
              <a:t>What are we going to do about it?</a:t>
            </a:r>
          </a:p>
          <a:p>
            <a:pPr lvl="1"/>
            <a:r>
              <a:rPr lang="en-US" dirty="0"/>
              <a:t>Did we do a good job?</a:t>
            </a:r>
          </a:p>
          <a:p>
            <a:r>
              <a:rPr lang="en-US" dirty="0"/>
              <a:t>Widely adopted: Industry + gov standard</a:t>
            </a:r>
          </a:p>
          <a:p>
            <a:pPr lvl="1"/>
            <a:r>
              <a:rPr lang="en-US" dirty="0"/>
              <a:t>Anthropic, Google, Amazon, MITRE, FDA + more</a:t>
            </a:r>
          </a:p>
          <a:p>
            <a:r>
              <a:rPr lang="en-US" dirty="0" err="1"/>
              <a:t>Threatmodelingmanifesto.org</a:t>
            </a:r>
            <a:r>
              <a:rPr lang="en-US" dirty="0"/>
              <a:t> + </a:t>
            </a:r>
            <a:r>
              <a:rPr lang="en-US" dirty="0" err="1"/>
              <a:t>Shostack.org</a:t>
            </a:r>
            <a:r>
              <a:rPr lang="en-US" dirty="0"/>
              <a:t>/whitepapers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E17A2-F5B2-E8BB-75A5-7FF3399E6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78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3C775-4951-BBF8-5E21-95F43C4B1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bother threat modeling LLMs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AEEE5-3521-BA22-DE35-2F4FD4671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“Won’t the LLM threat model?”</a:t>
            </a:r>
          </a:p>
          <a:p>
            <a:r>
              <a:rPr lang="en-US" dirty="0"/>
              <a:t>“My skills say only write secure code!”</a:t>
            </a:r>
          </a:p>
          <a:p>
            <a:r>
              <a:rPr lang="en-US" dirty="0"/>
              <a:t>“Going fast gets me promoted”</a:t>
            </a:r>
          </a:p>
          <a:p>
            <a:r>
              <a:rPr lang="en-US" dirty="0"/>
              <a:t>So why bother threat modeling LLMs?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C4528-73BC-60B8-0E36-404AE7852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A92F5-D873-2F40-8829-655CC845A30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26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D744A25-92DE-9B4A-AFB3-7FAE01F95FEE}" vid="{B342F9FC-5051-F24A-A739-E6C6BD3C69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36370</TotalTime>
  <Words>1908</Words>
  <Application>Microsoft Macintosh PowerPoint</Application>
  <PresentationFormat>Widescreen</PresentationFormat>
  <Paragraphs>383</Paragraphs>
  <Slides>60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7" baseType="lpstr">
      <vt:lpstr>NTR</vt:lpstr>
      <vt:lpstr>Arial</vt:lpstr>
      <vt:lpstr>Calibri</vt:lpstr>
      <vt:lpstr>Century Gothic</vt:lpstr>
      <vt:lpstr>Phosphate Inline</vt:lpstr>
      <vt:lpstr>Sarabun</vt:lpstr>
      <vt:lpstr>Office Theme</vt:lpstr>
      <vt:lpstr>PowerPoint Presentation</vt:lpstr>
      <vt:lpstr>Threat Modeling LLMs  The PHANTOM-B Approach  Blackhat USA August 2026</vt:lpstr>
      <vt:lpstr>PowerPoint Presentation</vt:lpstr>
      <vt:lpstr>Agenda</vt:lpstr>
      <vt:lpstr>About</vt:lpstr>
      <vt:lpstr>Threat modeling context</vt:lpstr>
      <vt:lpstr>What is threat modeling?</vt:lpstr>
      <vt:lpstr>How do we threat model?</vt:lpstr>
      <vt:lpstr>Why bother threat modeling LLMs</vt:lpstr>
      <vt:lpstr>Your executives are really scared</vt:lpstr>
      <vt:lpstr>Business works better with threat modeling</vt:lpstr>
      <vt:lpstr>Threat modeling  is the security technique that  best survives AI disruptions</vt:lpstr>
      <vt:lpstr>Threat modeling can drive risk management</vt:lpstr>
      <vt:lpstr>LLMs also disrupt  threat modeling</vt:lpstr>
      <vt:lpstr>PHANTOM-B origin story (preview)</vt:lpstr>
      <vt:lpstr>Threat Modeling vs red teaming</vt:lpstr>
      <vt:lpstr>Threat modeling LLMs</vt:lpstr>
      <vt:lpstr>Four scenarios: Using AI in…</vt:lpstr>
      <vt:lpstr>What are we working on with AI?</vt:lpstr>
      <vt:lpstr>PowerPoint Presentation</vt:lpstr>
      <vt:lpstr>What can go wrong with AI?</vt:lpstr>
      <vt:lpstr>Lots of sweeping talk about AI</vt:lpstr>
      <vt:lpstr>What are WE working on?</vt:lpstr>
      <vt:lpstr>Many AI threat catalogs — Ways to answer “what can go wrong”</vt:lpstr>
      <vt:lpstr>The PHANTOM-B Approach</vt:lpstr>
      <vt:lpstr>Why PHANTOM-B?</vt:lpstr>
      <vt:lpstr>The alternatives suck </vt:lpstr>
      <vt:lpstr>What goes wrong with TM structures? (Each “for some users”)</vt:lpstr>
      <vt:lpstr>PHANTOM-B origin story (1/2)</vt:lpstr>
      <vt:lpstr>PHANTOM-B origin story (2/2)</vt:lpstr>
      <vt:lpstr>PHANTOM-B is inspired by STRIDE</vt:lpstr>
      <vt:lpstr>PHANTOM-B identifies: “What can go wrong deploying AI?”</vt:lpstr>
      <vt:lpstr>Focused on using/calling LLMs</vt:lpstr>
      <vt:lpstr>Prompt injection</vt:lpstr>
      <vt:lpstr>Hallucination</vt:lpstr>
      <vt:lpstr>Anthropomorphization</vt:lpstr>
      <vt:lpstr>PowerPoint Presentation</vt:lpstr>
      <vt:lpstr>Non-explainable</vt:lpstr>
      <vt:lpstr>Training issues</vt:lpstr>
      <vt:lpstr>Over-reliance on the LLM</vt:lpstr>
      <vt:lpstr>PowerPoint Presentation</vt:lpstr>
      <vt:lpstr>Missing security engineering</vt:lpstr>
      <vt:lpstr>PowerPoint Presentation</vt:lpstr>
      <vt:lpstr>Bias</vt:lpstr>
      <vt:lpstr>PHANTOM-B identifies: “What can go wrong deploying AI?”</vt:lpstr>
      <vt:lpstr>Using PHANTOM-B</vt:lpstr>
      <vt:lpstr>PHANTOM-B illustrates why TM matters</vt:lpstr>
      <vt:lpstr>Summary</vt:lpstr>
      <vt:lpstr>Bonus! </vt:lpstr>
      <vt:lpstr>PowerPoint Presentation</vt:lpstr>
      <vt:lpstr>PHANTOM-B approach to LLM TM</vt:lpstr>
      <vt:lpstr>Shostack + Associates</vt:lpstr>
      <vt:lpstr>Free resources </vt:lpstr>
      <vt:lpstr>Commercial offerings</vt:lpstr>
      <vt:lpstr>info@shostack.org   shostack.org/contact</vt:lpstr>
      <vt:lpstr>backup</vt:lpstr>
      <vt:lpstr>PowerPoint Presentation</vt:lpstr>
      <vt:lpstr>PowerPoint Presentation</vt:lpstr>
      <vt:lpstr>Berryville Institute of Machine Learning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Threat modeling  in the age of AI</dc:title>
  <dc:creator>Adam</dc:creator>
  <cp:lastModifiedBy>Adam</cp:lastModifiedBy>
  <cp:revision>75</cp:revision>
  <cp:lastPrinted>2026-07-24T21:40:36Z</cp:lastPrinted>
  <dcterms:created xsi:type="dcterms:W3CDTF">2023-09-29T22:09:12Z</dcterms:created>
  <dcterms:modified xsi:type="dcterms:W3CDTF">2026-07-30T19:28:51Z</dcterms:modified>
</cp:coreProperties>
</file>