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70" r:id="rId3"/>
    <p:sldId id="261" r:id="rId4"/>
    <p:sldId id="262" r:id="rId5"/>
    <p:sldId id="263" r:id="rId6"/>
    <p:sldId id="381" r:id="rId7"/>
    <p:sldId id="383" r:id="rId8"/>
    <p:sldId id="382" r:id="rId9"/>
    <p:sldId id="264" r:id="rId10"/>
    <p:sldId id="265" r:id="rId11"/>
    <p:sldId id="377" r:id="rId12"/>
    <p:sldId id="385" r:id="rId13"/>
    <p:sldId id="266" r:id="rId14"/>
    <p:sldId id="268" r:id="rId15"/>
    <p:sldId id="371" r:id="rId16"/>
    <p:sldId id="378" r:id="rId17"/>
    <p:sldId id="379" r:id="rId18"/>
    <p:sldId id="267" r:id="rId19"/>
    <p:sldId id="387" r:id="rId20"/>
    <p:sldId id="372" r:id="rId21"/>
    <p:sldId id="399" r:id="rId22"/>
    <p:sldId id="395" r:id="rId23"/>
    <p:sldId id="388" r:id="rId24"/>
    <p:sldId id="373" r:id="rId25"/>
    <p:sldId id="380" r:id="rId26"/>
    <p:sldId id="374" r:id="rId27"/>
    <p:sldId id="396" r:id="rId28"/>
    <p:sldId id="375" r:id="rId29"/>
    <p:sldId id="394" r:id="rId30"/>
    <p:sldId id="397" r:id="rId31"/>
    <p:sldId id="400" r:id="rId32"/>
    <p:sldId id="390" r:id="rId33"/>
    <p:sldId id="391" r:id="rId34"/>
    <p:sldId id="270" r:id="rId35"/>
    <p:sldId id="269" r:id="rId36"/>
    <p:sldId id="393" r:id="rId37"/>
    <p:sldId id="392" r:id="rId38"/>
    <p:sldId id="403" r:id="rId39"/>
    <p:sldId id="389" r:id="rId40"/>
    <p:sldId id="384" r:id="rId41"/>
    <p:sldId id="386" r:id="rId42"/>
    <p:sldId id="405" r:id="rId43"/>
    <p:sldId id="401" r:id="rId44"/>
    <p:sldId id="402" r:id="rId4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BC0E5"/>
    <a:srgbClr val="3176BB"/>
    <a:srgbClr val="007AA7"/>
    <a:srgbClr val="008DB6"/>
    <a:srgbClr val="808080"/>
    <a:srgbClr val="D51E22"/>
    <a:srgbClr val="F15F27"/>
    <a:srgbClr val="EA37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09" autoAdjust="0"/>
    <p:restoredTop sz="81193" autoAdjust="0"/>
  </p:normalViewPr>
  <p:slideViewPr>
    <p:cSldViewPr snapToGrid="0" snapToObjects="1">
      <p:cViewPr varScale="1">
        <p:scale>
          <a:sx n="72" d="100"/>
          <a:sy n="72" d="100"/>
        </p:scale>
        <p:origin x="208" y="6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-2395" y="-72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53FE4-BC3B-BF49-91DD-AB3E3CB7B675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57855-88CE-1E4B-B499-88B651077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4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34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1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0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08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1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68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12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12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5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95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thehill.com</a:t>
            </a:r>
            <a:r>
              <a:rPr lang="en-US" dirty="0"/>
              <a:t>/policy/cybersecurity/580330-senators-move-to-include-72-hour-timeline-for-cyber-incident-reporting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years of threat modeling</a:t>
            </a:r>
          </a:p>
          <a:p>
            <a:r>
              <a:rPr lang="en-US" dirty="0"/>
              <a:t>From startups to Microsoft</a:t>
            </a:r>
          </a:p>
        </p:txBody>
      </p:sp>
    </p:spTree>
    <p:extLst>
      <p:ext uri="{BB962C8B-B14F-4D97-AF65-F5344CB8AC3E}">
        <p14:creationId xmlns:p14="http://schemas.microsoft.com/office/powerpoint/2010/main" val="4160917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6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5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76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(Salesforce launched in 1999 as a very early SaaS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1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57855-88CE-1E4B-B499-88B6510773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1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F109788-74E1-0344-9BDE-361572FCD3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27F7C-EDB2-3649-952E-C55B385364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9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7522FA-A461-6E48-A75B-B6096023F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F53DB7-B10C-7243-95F3-6DB32B61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384" y="-181523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1CE72-215E-F249-99B4-8B5D1758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D299-6CEB-C54F-A28D-745F1BE214F5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05394-620B-4B4E-AC59-6ED840F3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C9A7A-7D3E-5341-B015-D04675ED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A656-6543-484E-B29D-D66FC5380D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C3F16D-16A4-7240-ADE4-136FA593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1052"/>
            <a:ext cx="10515600" cy="4715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05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3BA02-E999-EF46-AE22-6784C0866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3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F2DA-1658-1840-B5BE-B200ED9F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F3723-6BEC-C347-A24E-EA0D0CB24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E1E2F-3B88-2E4B-AB42-94E16056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E804-ABDA-2246-983B-4EAAE646D33C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62306-5EEE-A043-8229-AB641135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1D31-6B9F-C344-A24C-7C3F1364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1A9F-0A29-AC41-BF77-0DCBA67D4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2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330F-2663-5C47-BD5A-1610ED4C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7C241-C252-6B4C-BC81-29990125E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238DA-EB65-634B-8A45-1BF072DA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E804-ABDA-2246-983B-4EAAE646D33C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00378-97A4-5F4A-A7CD-ADA45696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D7FD7-A98A-6C44-8D1F-A6399660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1A9F-0A29-AC41-BF77-0DCBA67D4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F1726-AA01-AE4D-9753-8BE098E1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807A3-EA8C-4D41-9CA5-DFCFEB4D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04FBB-A68C-4D42-8B52-0B7535E36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D299-6CEB-C54F-A28D-745F1BE214F5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B8E95-566E-C74C-8F5C-DAB3431B5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4AB4E-BD22-F844-9445-4273224E0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A656-6543-484E-B29D-D66FC538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4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3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arabun" pitchFamily="2" charset="-34"/>
          <a:ea typeface="+mj-ea"/>
          <a:cs typeface="Sarabun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arabun Light" pitchFamily="2" charset="-34"/>
          <a:ea typeface="+mn-ea"/>
          <a:cs typeface="Sarabun Light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arabun Light" pitchFamily="2" charset="-34"/>
          <a:ea typeface="+mn-ea"/>
          <a:cs typeface="Sarabun Light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arabun Light" pitchFamily="2" charset="-34"/>
          <a:ea typeface="+mn-ea"/>
          <a:cs typeface="Sarabun Light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rabun Light" pitchFamily="2" charset="-34"/>
          <a:ea typeface="+mn-ea"/>
          <a:cs typeface="Sarabun Light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rabun Light" pitchFamily="2" charset="-34"/>
          <a:ea typeface="+mn-ea"/>
          <a:cs typeface="Sarabun Light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43394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.com/insight/content/doi/10.1108/978-1-83982-848-520211049/full/html" TargetMode="External"/><Relationship Id="rId2" Type="http://schemas.openxmlformats.org/officeDocument/2006/relationships/hyperlink" Target="https://doi.org/10.1145/313468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ytimes.com/2018/06/23/technology/smart-home-devices-domestic-abuse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49893A-347B-DD4B-859F-6FA640D175BB}"/>
              </a:ext>
            </a:extLst>
          </p:cNvPr>
          <p:cNvSpPr txBox="1"/>
          <p:nvPr/>
        </p:nvSpPr>
        <p:spPr>
          <a:xfrm>
            <a:off x="87086" y="2460171"/>
            <a:ext cx="1219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Sarabun SemiBold" pitchFamily="2" charset="-34"/>
                <a:cs typeface="Sarabun SemiBold" pitchFamily="2" charset="-34"/>
              </a:rPr>
              <a:t>25 Years in AppSec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Sarabun Medium" pitchFamily="2" charset="-34"/>
                <a:cs typeface="Sarabun Medium" pitchFamily="2" charset="-34"/>
              </a:rPr>
              <a:t>Looking Back, Looking Forward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Sarabun Medium" pitchFamily="2" charset="-34"/>
              <a:cs typeface="Sarabun Medium" pitchFamily="2" charset="-34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Sarabun Medium" pitchFamily="2" charset="-34"/>
                <a:cs typeface="Sarabun Medium" pitchFamily="2" charset="-34"/>
              </a:rPr>
              <a:t>Adam Shostack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IBM Plex Mono" panose="020B0509050203000203" pitchFamily="49" charset="77"/>
                <a:cs typeface="Sarabun Medium" pitchFamily="2" charset="-34"/>
              </a:rPr>
              <a:t>//</a:t>
            </a:r>
            <a:r>
              <a:rPr lang="en-GB" sz="3600" dirty="0" err="1">
                <a:solidFill>
                  <a:schemeClr val="bg1"/>
                </a:solidFill>
                <a:latin typeface="IBM Plex Mono" panose="020B0509050203000203" pitchFamily="49" charset="77"/>
                <a:cs typeface="Sarabun Medium" pitchFamily="2" charset="-34"/>
              </a:rPr>
              <a:t>shostack.org</a:t>
            </a:r>
            <a:endParaRPr lang="en-GB" sz="3600" dirty="0">
              <a:solidFill>
                <a:schemeClr val="bg1"/>
              </a:solidFill>
              <a:latin typeface="IBM Plex Mono" panose="020B0509050203000203" pitchFamily="49" charset="77"/>
              <a:cs typeface="Sarabun Medium" pitchFamily="2" charset="-34"/>
            </a:endParaRPr>
          </a:p>
          <a:p>
            <a:pPr algn="ctr"/>
            <a:endParaRPr lang="en-PT" sz="4400" dirty="0">
              <a:solidFill>
                <a:schemeClr val="bg1"/>
              </a:solidFill>
              <a:latin typeface="Sarabun Medium" pitchFamily="2" charset="-34"/>
              <a:cs typeface="Sarabun Medium" pitchFamily="2" charset="-3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3C1235-BC77-0448-82BD-FD2477C12D6E}"/>
              </a:ext>
            </a:extLst>
          </p:cNvPr>
          <p:cNvCxnSpPr>
            <a:cxnSpLocks/>
          </p:cNvCxnSpPr>
          <p:nvPr/>
        </p:nvCxnSpPr>
        <p:spPr>
          <a:xfrm flipH="1">
            <a:off x="3320143" y="2460171"/>
            <a:ext cx="1055914" cy="7728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D69BC63-669A-2B4B-B23D-0CD2813253D8}"/>
              </a:ext>
            </a:extLst>
          </p:cNvPr>
          <p:cNvSpPr txBox="1"/>
          <p:nvPr/>
        </p:nvSpPr>
        <p:spPr>
          <a:xfrm rot="19588242">
            <a:off x="3071140" y="1952340"/>
            <a:ext cx="1175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50!</a:t>
            </a:r>
          </a:p>
        </p:txBody>
      </p:sp>
    </p:spTree>
    <p:extLst>
      <p:ext uri="{BB962C8B-B14F-4D97-AF65-F5344CB8AC3E}">
        <p14:creationId xmlns:p14="http://schemas.microsoft.com/office/powerpoint/2010/main" val="81344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D55D-967A-A547-9CCE-B1E70697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guidelines: perspective on 1996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6AEB5-917A-6F43-8281-3A58045C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we didn’t have</a:t>
            </a:r>
          </a:p>
          <a:p>
            <a:pPr lvl="1"/>
            <a:r>
              <a:rPr lang="en-US" dirty="0"/>
              <a:t>Tooling — Predates static analysis, fuzzing</a:t>
            </a:r>
          </a:p>
          <a:p>
            <a:pPr lvl="1"/>
            <a:r>
              <a:rPr lang="en-US" dirty="0"/>
              <a:t>Books — Predates McGraw’s </a:t>
            </a:r>
            <a:r>
              <a:rPr lang="en-US" i="1" dirty="0"/>
              <a:t>Building Secure Software</a:t>
            </a:r>
            <a:r>
              <a:rPr lang="en-US" dirty="0"/>
              <a:t>, Lincoln Stein’s </a:t>
            </a:r>
            <a:r>
              <a:rPr lang="en-US" i="1" dirty="0"/>
              <a:t>Web Security</a:t>
            </a:r>
          </a:p>
          <a:p>
            <a:pPr lvl="1"/>
            <a:r>
              <a:rPr lang="en-US" dirty="0"/>
              <a:t>Consultants</a:t>
            </a:r>
          </a:p>
          <a:p>
            <a:pPr lvl="1"/>
            <a:r>
              <a:rPr lang="en-US" dirty="0"/>
              <a:t>Pen testers (under that label)</a:t>
            </a:r>
          </a:p>
          <a:p>
            <a:pPr lvl="1"/>
            <a:r>
              <a:rPr lang="en-US" dirty="0"/>
              <a:t>Structured threat modeling</a:t>
            </a:r>
          </a:p>
          <a:p>
            <a:pPr lvl="2"/>
            <a:r>
              <a:rPr lang="en-US" dirty="0"/>
              <a:t>Attack trees were in </a:t>
            </a:r>
            <a:r>
              <a:rPr lang="en-US" dirty="0" err="1"/>
              <a:t>Amaroso’s</a:t>
            </a:r>
            <a:r>
              <a:rPr lang="en-US" dirty="0"/>
              <a:t> Fundamentals (1994)</a:t>
            </a:r>
          </a:p>
          <a:p>
            <a:r>
              <a:rPr lang="en-US" dirty="0"/>
              <a:t>Business conflict and need for support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4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7038-595A-AD45-8F37-7B9E7857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from 1996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34790-B297-4746-A0DF-1D5DBFCF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Smashing the Stack for Fun and Profit</a:t>
            </a:r>
          </a:p>
          <a:p>
            <a:pPr lvl="1"/>
            <a:r>
              <a:rPr lang="en-US" dirty="0" err="1"/>
              <a:t>Phrack</a:t>
            </a:r>
            <a:r>
              <a:rPr lang="en-US" dirty="0"/>
              <a:t> 49, 1996-11-08 </a:t>
            </a:r>
          </a:p>
          <a:p>
            <a:r>
              <a:rPr lang="en-US" dirty="0"/>
              <a:t>Mailing lists and </a:t>
            </a:r>
            <a:r>
              <a:rPr lang="en-US" dirty="0" err="1"/>
              <a:t>usenet</a:t>
            </a:r>
            <a:endParaRPr lang="en-US" dirty="0"/>
          </a:p>
          <a:p>
            <a:pPr lvl="1"/>
            <a:r>
              <a:rPr lang="en-US" dirty="0" err="1"/>
              <a:t>Bugtraq</a:t>
            </a:r>
            <a:r>
              <a:rPr lang="en-US" dirty="0"/>
              <a:t>, firewalls, and </a:t>
            </a:r>
            <a:r>
              <a:rPr lang="en-US" dirty="0" err="1"/>
              <a:t>cypherpunks</a:t>
            </a:r>
            <a:r>
              <a:rPr lang="en-US" dirty="0"/>
              <a:t> lists existed</a:t>
            </a:r>
          </a:p>
          <a:p>
            <a:pPr lvl="1"/>
            <a:r>
              <a:rPr lang="en-US" dirty="0"/>
              <a:t>Security community, not </a:t>
            </a:r>
            <a:r>
              <a:rPr lang="en-US" dirty="0" err="1"/>
              <a:t>appsec</a:t>
            </a:r>
            <a:r>
              <a:rPr lang="en-US" dirty="0"/>
              <a:t> community</a:t>
            </a:r>
          </a:p>
          <a:p>
            <a:r>
              <a:rPr lang="en-US" dirty="0"/>
              <a:t>Books</a:t>
            </a:r>
          </a:p>
          <a:p>
            <a:pPr lvl="1"/>
            <a:r>
              <a:rPr lang="en-US" dirty="0"/>
              <a:t>Cheswick &amp; </a:t>
            </a:r>
            <a:r>
              <a:rPr lang="en-US" dirty="0" err="1"/>
              <a:t>Bellovin’s</a:t>
            </a:r>
            <a:r>
              <a:rPr lang="en-US" dirty="0"/>
              <a:t> Firewalls &amp; Internet Security</a:t>
            </a:r>
          </a:p>
          <a:p>
            <a:pPr lvl="1"/>
            <a:r>
              <a:rPr lang="en-US" dirty="0"/>
              <a:t>Spafford &amp; Garfinkel Practical Unix &amp; Internet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1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2AE6-3C78-844D-987E-303E82F3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from 1996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211BEC-EA87-6548-B472-5C7222595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AD118-278B-4242-AEAD-BBA5DB715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7" y="1148522"/>
            <a:ext cx="11744846" cy="62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2851-6AA9-5744-8D48-3D9F26DD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 Years Go By Fast: AppSec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61E0-B5D0-A04D-A425-45D069F15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OWASP</a:t>
            </a:r>
          </a:p>
          <a:p>
            <a:r>
              <a:rPr lang="en-US" dirty="0"/>
              <a:t>Microsoft’s Trustworthy Computing memo &amp; SDL</a:t>
            </a:r>
          </a:p>
          <a:p>
            <a:r>
              <a:rPr lang="en-US" dirty="0"/>
              <a:t>Commercial tooling</a:t>
            </a:r>
          </a:p>
          <a:p>
            <a:r>
              <a:rPr lang="en-US" dirty="0"/>
              <a:t>Bug bounties; jobs in bug hunting, pen testing</a:t>
            </a:r>
          </a:p>
          <a:p>
            <a:r>
              <a:rPr lang="en-US" dirty="0"/>
              <a:t>Rise and fall of bug classes like SQLi, PHP</a:t>
            </a:r>
            <a:r>
              <a:rPr lang="en-US" baseline="30000" dirty="0"/>
              <a:t>‡</a:t>
            </a:r>
          </a:p>
          <a:p>
            <a:r>
              <a:rPr lang="en-US" dirty="0"/>
              <a:t>Breach reporting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611A8-2CE2-BA4E-8D4B-7FD986452509}"/>
              </a:ext>
            </a:extLst>
          </p:cNvPr>
          <p:cNvSpPr txBox="1"/>
          <p:nvPr/>
        </p:nvSpPr>
        <p:spPr>
          <a:xfrm>
            <a:off x="838200" y="6310648"/>
            <a:ext cx="101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‡ Ok, technically, PHP is not a bug class in and of itself.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0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0F9B-6832-CB4D-A056-C51D45FF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 Years In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6B8EC-7299-A84C-8952-D181A4478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Agile Manifesto</a:t>
            </a:r>
          </a:p>
          <a:p>
            <a:r>
              <a:rPr lang="en-US" dirty="0" err="1"/>
              <a:t>Devops</a:t>
            </a:r>
            <a:endParaRPr lang="en-US" dirty="0"/>
          </a:p>
          <a:p>
            <a:r>
              <a:rPr lang="en-US" dirty="0"/>
              <a:t>Cloud, virtualization and infrastructure as code</a:t>
            </a:r>
          </a:p>
          <a:p>
            <a:r>
              <a:rPr lang="en-US" dirty="0"/>
              <a:t>iPhones &amp; Android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3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D41E-28FF-3548-9838-571E6117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D4B0E-A2B3-A94D-AFDE-A726B77B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19900" dirty="0"/>
              <a:t>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3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0FB8A-ACF4-F64C-A2FD-E3505D80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progress -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8577-5DC3-674A-A453-1B1AB07F1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properties/features in more of the stack</a:t>
            </a:r>
          </a:p>
          <a:p>
            <a:pPr lvl="1"/>
            <a:r>
              <a:rPr lang="en-US" dirty="0"/>
              <a:t>Not something only provided by OS/bolt-</a:t>
            </a:r>
            <a:r>
              <a:rPr lang="en-US" dirty="0" err="1"/>
              <a:t>ons</a:t>
            </a:r>
            <a:endParaRPr lang="en-US" dirty="0"/>
          </a:p>
          <a:p>
            <a:pPr lvl="1"/>
            <a:r>
              <a:rPr lang="en-US" dirty="0"/>
              <a:t>Languages with security goals (Rust)</a:t>
            </a:r>
          </a:p>
          <a:p>
            <a:pPr lvl="1"/>
            <a:r>
              <a:rPr lang="en-US" dirty="0"/>
              <a:t>Frameworks with security properties (React)</a:t>
            </a:r>
          </a:p>
          <a:p>
            <a:pPr lvl="1"/>
            <a:r>
              <a:rPr lang="en-US" dirty="0"/>
              <a:t>Security chips (Apple’s T2, Win 11 needs a TPM)</a:t>
            </a:r>
          </a:p>
          <a:p>
            <a:pPr lvl="1"/>
            <a:r>
              <a:rPr lang="en-US" dirty="0"/>
              <a:t>Formal proofs (TLA+)</a:t>
            </a:r>
          </a:p>
          <a:p>
            <a:r>
              <a:rPr lang="en-US" dirty="0" err="1"/>
              <a:t>Langsec</a:t>
            </a:r>
            <a:r>
              <a:rPr lang="en-US" dirty="0"/>
              <a:t> frames security of new languages</a:t>
            </a:r>
          </a:p>
          <a:p>
            <a:r>
              <a:rPr lang="en-US" dirty="0"/>
              <a:t>Compartments in iOS &amp; Android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7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EB83-6611-8C48-BC3C-BDCCB9E2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C3539-D13F-B642-9F34-8257BADE1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1996</a:t>
            </a:r>
          </a:p>
          <a:p>
            <a:pPr lvl="1"/>
            <a:r>
              <a:rPr lang="en-US" dirty="0"/>
              <a:t>Orange book/rainbow series</a:t>
            </a:r>
          </a:p>
          <a:p>
            <a:pPr lvl="1"/>
            <a:r>
              <a:rPr lang="en-US" dirty="0"/>
              <a:t>Crypto export restrictions</a:t>
            </a:r>
          </a:p>
          <a:p>
            <a:r>
              <a:rPr lang="en-US" dirty="0"/>
              <a:t>2021</a:t>
            </a:r>
          </a:p>
          <a:p>
            <a:pPr lvl="1"/>
            <a:r>
              <a:rPr lang="en-US" dirty="0"/>
              <a:t>Executive Order on security </a:t>
            </a:r>
          </a:p>
          <a:p>
            <a:pPr lvl="1"/>
            <a:r>
              <a:rPr lang="en-US" dirty="0"/>
              <a:t>Breach reporting</a:t>
            </a:r>
          </a:p>
          <a:p>
            <a:pPr lvl="1"/>
            <a:r>
              <a:rPr lang="en-US" dirty="0"/>
              <a:t>SBOM advancing (so sorry, </a:t>
            </a:r>
            <a:r>
              <a:rPr lang="en-US" dirty="0" err="1"/>
              <a:t>npm</a:t>
            </a:r>
            <a:r>
              <a:rPr lang="en-US" dirty="0"/>
              <a:t>!)</a:t>
            </a:r>
          </a:p>
          <a:p>
            <a:pPr lvl="1"/>
            <a:r>
              <a:rPr lang="en-US" dirty="0"/>
              <a:t>FDA recommending threat modeling</a:t>
            </a:r>
          </a:p>
          <a:p>
            <a:pPr lvl="1"/>
            <a:r>
              <a:rPr lang="en-US" dirty="0"/>
              <a:t>NIST Secure Software Development Framework, Software Verification Guidelines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2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61ABE9-3A5E-8D44-BDEB-F7003D8A7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609984"/>
            <a:ext cx="10845800" cy="312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FB06F-DD5E-5842-9932-820761DC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Design makes the Top 10!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A2EC-53FF-6743-830B-790AFB81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F418E4-985F-B549-96A8-4ED2627C623E}"/>
              </a:ext>
            </a:extLst>
          </p:cNvPr>
          <p:cNvSpPr/>
          <p:nvPr/>
        </p:nvSpPr>
        <p:spPr>
          <a:xfrm>
            <a:off x="7075715" y="2690650"/>
            <a:ext cx="3058886" cy="313807"/>
          </a:xfrm>
          <a:prstGeom prst="ellipse">
            <a:avLst/>
          </a:prstGeom>
          <a:solidFill>
            <a:srgbClr val="FFFF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0DB60-9ACC-9B49-8420-4B0762515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99" y="5072063"/>
            <a:ext cx="10756900" cy="1104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3B5585-328F-D041-A36F-EC8B3647C848}"/>
              </a:ext>
            </a:extLst>
          </p:cNvPr>
          <p:cNvSpPr txBox="1"/>
          <p:nvPr/>
        </p:nvSpPr>
        <p:spPr>
          <a:xfrm>
            <a:off x="838201" y="6373543"/>
            <a:ext cx="6237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owasp.org</a:t>
            </a:r>
            <a:r>
              <a:rPr lang="en-US" dirty="0"/>
              <a:t>/www-project-top-ten/</a:t>
            </a:r>
          </a:p>
        </p:txBody>
      </p:sp>
    </p:spTree>
    <p:extLst>
      <p:ext uri="{BB962C8B-B14F-4D97-AF65-F5344CB8AC3E}">
        <p14:creationId xmlns:p14="http://schemas.microsoft.com/office/powerpoint/2010/main" val="3750469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levation of privilege cards">
            <a:extLst>
              <a:ext uri="{FF2B5EF4-FFF2-40B4-BE49-F238E27FC236}">
                <a16:creationId xmlns:a16="http://schemas.microsoft.com/office/drawing/2014/main" id="{43BDE749-C307-B44D-9704-81286498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186" y="5088950"/>
            <a:ext cx="1627240" cy="156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8EFF7E-F233-CC4F-8F26-B5F77AB6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design: Why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BD8A0-A47E-7344-8431-C1BFB201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4" y="1539616"/>
            <a:ext cx="5257799" cy="4715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has gone wrong?</a:t>
            </a:r>
          </a:p>
          <a:p>
            <a:r>
              <a:rPr lang="en-US" sz="3200" dirty="0"/>
              <a:t>Issues like injection have been hard to fix</a:t>
            </a:r>
          </a:p>
          <a:p>
            <a:r>
              <a:rPr lang="en-US" sz="3200" dirty="0"/>
              <a:t>Design is a dirty word</a:t>
            </a:r>
          </a:p>
          <a:p>
            <a:r>
              <a:rPr lang="en-US" sz="3200" dirty="0"/>
              <a:t>Threat modeling as “think like an attacker”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78A889-634F-8C45-AA91-0F25686E2D14}"/>
              </a:ext>
            </a:extLst>
          </p:cNvPr>
          <p:cNvSpPr txBox="1">
            <a:spLocks/>
          </p:cNvSpPr>
          <p:nvPr/>
        </p:nvSpPr>
        <p:spPr>
          <a:xfrm>
            <a:off x="6357257" y="1539615"/>
            <a:ext cx="5257799" cy="4715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How are we addressing ?</a:t>
            </a:r>
          </a:p>
          <a:p>
            <a:r>
              <a:rPr lang="en-US" sz="3200" dirty="0"/>
              <a:t>STRIDE by </a:t>
            </a:r>
            <a:r>
              <a:rPr lang="en-US" sz="3200" dirty="0" err="1"/>
              <a:t>Kohnfelder</a:t>
            </a:r>
            <a:r>
              <a:rPr lang="en-US" sz="3200" dirty="0"/>
              <a:t> &amp; Garg</a:t>
            </a:r>
          </a:p>
          <a:p>
            <a:r>
              <a:rPr lang="en-US" sz="3200" dirty="0"/>
              <a:t>4 Question Framework</a:t>
            </a:r>
          </a:p>
          <a:p>
            <a:r>
              <a:rPr lang="en-US" sz="3200" dirty="0"/>
              <a:t>Elevation of Privilege &amp; Cornucopia</a:t>
            </a:r>
          </a:p>
          <a:p>
            <a:r>
              <a:rPr lang="en-US" sz="3200" dirty="0"/>
              <a:t>Books</a:t>
            </a:r>
          </a:p>
          <a:p>
            <a:r>
              <a:rPr lang="en-US" sz="3200" dirty="0"/>
              <a:t>TM Manifesto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6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1BC1-7B9B-4144-B122-ECC0C894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384" y="-181523"/>
            <a:ext cx="10515600" cy="1325563"/>
          </a:xfrm>
        </p:spPr>
        <p:txBody>
          <a:bodyPr/>
          <a:lstStyle/>
          <a:p>
            <a:r>
              <a:rPr lang="en-US" dirty="0"/>
              <a:t>About Adam </a:t>
            </a:r>
            <a:r>
              <a:rPr lang="en-US" dirty="0" err="1"/>
              <a:t>Shostack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8305B-0F88-F64A-A802-B7EEE9EEC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74590-7F9B-FD48-8C3E-6A23FA008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882" y="4459528"/>
            <a:ext cx="1644596" cy="1874839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11310C-43D6-2746-B522-19D1E5D5C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940" y="1144040"/>
            <a:ext cx="2843784" cy="178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3C9313-CC81-B842-8191-A959D01204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3" t="2367" r="9582" b="-2367"/>
          <a:stretch/>
        </p:blipFill>
        <p:spPr>
          <a:xfrm>
            <a:off x="372848" y="4040470"/>
            <a:ext cx="2844270" cy="179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8536BD-323A-8345-A86A-D4F190BC7B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33" t="5265" r="5865" b="5265"/>
          <a:stretch/>
        </p:blipFill>
        <p:spPr>
          <a:xfrm>
            <a:off x="715378" y="1554142"/>
            <a:ext cx="2844270" cy="1559026"/>
          </a:xfrm>
          <a:prstGeom prst="rect">
            <a:avLst/>
          </a:prstGeom>
          <a:effectLst/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823DE10-2F40-244C-ACFB-A6433FEE34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3865" y="5484200"/>
            <a:ext cx="2844270" cy="692763"/>
          </a:xfrm>
          <a:prstGeom prst="rect">
            <a:avLst/>
          </a:prstGeom>
          <a:effectLst/>
        </p:spPr>
      </p:pic>
      <p:pic>
        <p:nvPicPr>
          <p:cNvPr id="1026" name="Picture 2" descr="Image result for elevation of privilege cards">
            <a:extLst>
              <a:ext uri="{FF2B5EF4-FFF2-40B4-BE49-F238E27FC236}">
                <a16:creationId xmlns:a16="http://schemas.microsoft.com/office/drawing/2014/main" id="{635ADAD2-BFC3-7045-95E1-BEAC32BA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80" y="2034065"/>
            <a:ext cx="1627240" cy="156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BEC0D5-5B4B-0444-AB21-2FFE46699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5061" y="3795984"/>
            <a:ext cx="4161878" cy="10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9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D41E-28FF-3548-9838-571E6117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D4B0E-A2B3-A94D-AFDE-A726B77B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19900" dirty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70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D41E-28FF-3548-9838-571E6117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D4B0E-A2B3-A94D-AFDE-A726B77B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052"/>
            <a:ext cx="11353799" cy="47159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7200" dirty="0"/>
              <a:t>“Predictions are hard, </a:t>
            </a:r>
          </a:p>
          <a:p>
            <a:pPr marL="0" indent="0">
              <a:buNone/>
            </a:pPr>
            <a:r>
              <a:rPr lang="en-US" sz="7200" dirty="0"/>
              <a:t>especially about the future”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8900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A55E-3286-8243-B5AA-AA2232BA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more things change…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BE72C-CC2A-DC4A-9E6D-3EE9898D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052"/>
            <a:ext cx="11136085" cy="47159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State and trends will continue</a:t>
            </a:r>
          </a:p>
          <a:p>
            <a:pPr lvl="1"/>
            <a:r>
              <a:rPr lang="en-US" dirty="0"/>
              <a:t>Kernels will be written in C</a:t>
            </a:r>
          </a:p>
          <a:p>
            <a:pPr lvl="1"/>
            <a:r>
              <a:rPr lang="en-US" dirty="0"/>
              <a:t>The trend towards better security properties will continue</a:t>
            </a:r>
          </a:p>
          <a:p>
            <a:pPr lvl="1"/>
            <a:r>
              <a:rPr lang="en-US" dirty="0"/>
              <a:t>(Attacks at the seams will grow)</a:t>
            </a:r>
          </a:p>
          <a:p>
            <a:pPr lvl="1"/>
            <a:r>
              <a:rPr lang="en-US" dirty="0"/>
              <a:t>Better isolation</a:t>
            </a:r>
          </a:p>
          <a:p>
            <a:r>
              <a:rPr lang="en-US" dirty="0"/>
              <a:t>Ransomware</a:t>
            </a:r>
          </a:p>
          <a:p>
            <a:pPr lvl="1"/>
            <a:r>
              <a:rPr lang="en-US" dirty="0"/>
              <a:t>From encryption to really evil</a:t>
            </a:r>
          </a:p>
          <a:p>
            <a:r>
              <a:rPr lang="en-US" strike="sngStrike" dirty="0"/>
              <a:t>Profit motive</a:t>
            </a:r>
          </a:p>
          <a:p>
            <a:pPr lvl="1"/>
            <a:r>
              <a:rPr lang="en-US" strike="sngStrike" dirty="0"/>
              <a:t>Paying customers will remain privileged</a:t>
            </a:r>
          </a:p>
        </p:txBody>
      </p:sp>
    </p:spTree>
    <p:extLst>
      <p:ext uri="{BB962C8B-B14F-4D97-AF65-F5344CB8AC3E}">
        <p14:creationId xmlns:p14="http://schemas.microsoft.com/office/powerpoint/2010/main" val="63546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C0E9-2749-9749-9B28-3B9D3236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Appsec</a:t>
            </a:r>
            <a:r>
              <a:rPr lang="en-US" dirty="0"/>
              <a:t> will change in many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D16A-407D-8244-A43E-52446AE97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We’ll see a shift from attacks </a:t>
            </a:r>
            <a:r>
              <a:rPr lang="en-US" i="1" dirty="0"/>
              <a:t>on systems</a:t>
            </a:r>
            <a:r>
              <a:rPr lang="en-US" dirty="0"/>
              <a:t> to attacks </a:t>
            </a:r>
            <a:r>
              <a:rPr lang="en-US" i="1" dirty="0"/>
              <a:t>through systems</a:t>
            </a:r>
          </a:p>
          <a:p>
            <a:pPr lvl="1"/>
            <a:r>
              <a:rPr lang="en-US" dirty="0"/>
              <a:t>What problem are we solving?</a:t>
            </a:r>
          </a:p>
          <a:p>
            <a:pPr lvl="1"/>
            <a:r>
              <a:rPr lang="en-US" dirty="0"/>
              <a:t>Abuse, conflict and harm</a:t>
            </a:r>
          </a:p>
          <a:p>
            <a:pPr lvl="1"/>
            <a:r>
              <a:rPr lang="en-US" dirty="0"/>
              <a:t>Privacy</a:t>
            </a:r>
          </a:p>
          <a:p>
            <a:r>
              <a:rPr lang="en-US" dirty="0"/>
              <a:t>Demonstrating trustworthiness</a:t>
            </a:r>
          </a:p>
          <a:p>
            <a:r>
              <a:rPr lang="en-US" dirty="0"/>
              <a:t>AI will grow in importance in many ways</a:t>
            </a:r>
          </a:p>
          <a:p>
            <a:r>
              <a:rPr lang="en-US" dirty="0"/>
              <a:t>More data driven as a field</a:t>
            </a:r>
          </a:p>
          <a:p>
            <a:r>
              <a:rPr lang="en-US" dirty="0"/>
              <a:t>The frame is going to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DBB02-8B37-CE48-AF38-4FB0E6662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46" r="-168"/>
          <a:stretch/>
        </p:blipFill>
        <p:spPr>
          <a:xfrm>
            <a:off x="8298402" y="1933526"/>
            <a:ext cx="3798468" cy="246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13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5921-364D-B649-ABA1-EB11DAFC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as problem solver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3A45-59BB-2245-9B3D-1646FED6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25 years, application security will be a lot more mature. </a:t>
            </a:r>
          </a:p>
          <a:p>
            <a:r>
              <a:rPr lang="en-US" dirty="0"/>
              <a:t>We will have a lot more tools and a lot more people who know how to use them.</a:t>
            </a:r>
          </a:p>
          <a:p>
            <a:r>
              <a:rPr lang="en-US" dirty="0"/>
              <a:t>We will have a lot more people who know how to use them.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— Open AI’s </a:t>
            </a:r>
            <a:r>
              <a:rPr lang="en-US" i="1" dirty="0"/>
              <a:t>GPT-3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5921-364D-B649-ABA1-EB11DAFC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as problem solver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3A45-59BB-2245-9B3D-1646FED6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review</a:t>
            </a:r>
          </a:p>
          <a:p>
            <a:r>
              <a:rPr lang="en-US" dirty="0"/>
              <a:t>Bug detection and remediation</a:t>
            </a:r>
          </a:p>
          <a:p>
            <a:r>
              <a:rPr lang="en-US" dirty="0"/>
              <a:t>Composition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91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9962-D93B-7343-86A9-491F517C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as problem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75E78-38AD-BD42-B445-78C2F2430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of AI/ML systems</a:t>
            </a:r>
          </a:p>
          <a:p>
            <a:pPr lvl="1"/>
            <a:r>
              <a:rPr lang="en-US" dirty="0"/>
              <a:t>Threat models – BIML, Microsoft</a:t>
            </a:r>
          </a:p>
          <a:p>
            <a:r>
              <a:rPr lang="en-US" dirty="0"/>
              <a:t>AI/ML problems aren’t just security!</a:t>
            </a:r>
          </a:p>
          <a:p>
            <a:pPr lvl="1"/>
            <a:r>
              <a:rPr lang="en-US" dirty="0" err="1"/>
              <a:t>Explainability</a:t>
            </a:r>
            <a:endParaRPr lang="en-US" dirty="0"/>
          </a:p>
          <a:p>
            <a:pPr lvl="1"/>
            <a:r>
              <a:rPr lang="en-US" dirty="0"/>
              <a:t>Transparency</a:t>
            </a:r>
          </a:p>
          <a:p>
            <a:pPr lvl="1"/>
            <a:r>
              <a:rPr lang="en-US" dirty="0"/>
              <a:t>Privacy</a:t>
            </a:r>
          </a:p>
          <a:p>
            <a:pPr lvl="1"/>
            <a:r>
              <a:rPr lang="en-US" dirty="0"/>
              <a:t>Environmental costs</a:t>
            </a:r>
          </a:p>
          <a:p>
            <a:pPr lvl="1"/>
            <a:r>
              <a:rPr lang="en-US" dirty="0"/>
              <a:t>Bias &amp; fairness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38C2-1BCD-DE48-833E-5B3C5D27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fairness – Read this paper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54D51-2A2C-6B4A-BBD7-15AA9FA2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052"/>
            <a:ext cx="11277599" cy="529897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3800" dirty="0">
                <a:latin typeface="IBM Plex Serif" panose="02060503050406000203" pitchFamily="18" charset="77"/>
              </a:rPr>
              <a:t>To design fair systems, we must agree precisely on what it means to be fair. 	</a:t>
            </a:r>
          </a:p>
          <a:p>
            <a:pPr lvl="1">
              <a:lnSpc>
                <a:spcPct val="130000"/>
              </a:lnSpc>
            </a:pPr>
            <a:r>
              <a:rPr lang="en-US" sz="3800" dirty="0">
                <a:latin typeface="IBM Plex Serif" panose="02060503050406000203" pitchFamily="18" charset="77"/>
              </a:rPr>
              <a:t>One such definition is </a:t>
            </a:r>
            <a:r>
              <a:rPr lang="en-US" sz="3800" b="1" i="1" dirty="0">
                <a:latin typeface="IBM Plex Serif" panose="02060503050406000203" pitchFamily="18" charset="77"/>
              </a:rPr>
              <a:t>individual fairness</a:t>
            </a:r>
            <a:r>
              <a:rPr lang="en-US" sz="3800" b="1" dirty="0">
                <a:latin typeface="IBM Plex Serif" panose="02060503050406000203" pitchFamily="18" charset="77"/>
              </a:rPr>
              <a:t>:</a:t>
            </a:r>
            <a:r>
              <a:rPr lang="en-US" sz="3800" b="1" baseline="30000" dirty="0">
                <a:latin typeface="IBM Plex Serif" panose="02060503050406000203" pitchFamily="18" charset="77"/>
              </a:rPr>
              <a:t> </a:t>
            </a:r>
            <a:r>
              <a:rPr lang="en-US" sz="3800" dirty="0">
                <a:latin typeface="IBM Plex Serif" panose="02060503050406000203" pitchFamily="18" charset="77"/>
              </a:rPr>
              <a:t>individuals who are similar (with respect to some task) should be treated similarly (with respect to that task). </a:t>
            </a:r>
          </a:p>
          <a:p>
            <a:pPr lvl="1">
              <a:lnSpc>
                <a:spcPct val="130000"/>
              </a:lnSpc>
            </a:pPr>
            <a:r>
              <a:rPr lang="en-US" sz="3800" dirty="0">
                <a:latin typeface="IBM Plex Serif" panose="02060503050406000203" pitchFamily="18" charset="77"/>
              </a:rPr>
              <a:t>Simultaneously, a different definition states that </a:t>
            </a:r>
            <a:r>
              <a:rPr lang="en-US" sz="3800" b="1" dirty="0">
                <a:latin typeface="IBM Plex Serif" panose="02060503050406000203" pitchFamily="18" charset="77"/>
              </a:rPr>
              <a:t>demographic groups</a:t>
            </a:r>
            <a:r>
              <a:rPr lang="en-US" sz="3800" dirty="0">
                <a:latin typeface="IBM Plex Serif" panose="02060503050406000203" pitchFamily="18" charset="77"/>
              </a:rPr>
              <a:t> should, on the whole, receive similar decisions. …</a:t>
            </a:r>
          </a:p>
          <a:p>
            <a:pPr>
              <a:lnSpc>
                <a:spcPct val="130000"/>
              </a:lnSpc>
            </a:pPr>
            <a:r>
              <a:rPr lang="en-US" sz="3800" dirty="0">
                <a:latin typeface="IBM Plex Serif" panose="02060503050406000203" pitchFamily="18" charset="77"/>
              </a:rPr>
              <a:t>“ We present two such </a:t>
            </a:r>
            <a:r>
              <a:rPr lang="en-US" sz="3800" i="1" dirty="0">
                <a:latin typeface="IBM Plex Serif" panose="02060503050406000203" pitchFamily="18" charset="77"/>
              </a:rPr>
              <a:t>worldviews</a:t>
            </a:r>
            <a:r>
              <a:rPr lang="en-US" sz="3800" dirty="0">
                <a:latin typeface="IBM Plex Serif" panose="02060503050406000203" pitchFamily="18" charset="77"/>
              </a:rPr>
              <a:t> and will show they are fundamentally incompatible.”</a:t>
            </a:r>
          </a:p>
          <a:p>
            <a:pPr>
              <a:lnSpc>
                <a:spcPct val="130000"/>
              </a:lnSpc>
            </a:pPr>
            <a:r>
              <a:rPr lang="en-US" sz="2900" dirty="0" err="1">
                <a:latin typeface="IBM Plex Serif" panose="02060503050406000203" pitchFamily="18" charset="77"/>
              </a:rPr>
              <a:t>Sorelle</a:t>
            </a:r>
            <a:r>
              <a:rPr lang="en-US" sz="2900" dirty="0">
                <a:latin typeface="IBM Plex Serif" panose="02060503050406000203" pitchFamily="18" charset="77"/>
              </a:rPr>
              <a:t> A. </a:t>
            </a:r>
            <a:r>
              <a:rPr lang="en-US" sz="2900" dirty="0" err="1">
                <a:latin typeface="IBM Plex Serif" panose="02060503050406000203" pitchFamily="18" charset="77"/>
              </a:rPr>
              <a:t>Friedler</a:t>
            </a:r>
            <a:r>
              <a:rPr lang="en-US" sz="2900" dirty="0">
                <a:latin typeface="IBM Plex Serif" panose="02060503050406000203" pitchFamily="18" charset="77"/>
              </a:rPr>
              <a:t>, Carlos </a:t>
            </a:r>
            <a:r>
              <a:rPr lang="en-US" sz="2900" dirty="0" err="1">
                <a:latin typeface="IBM Plex Serif" panose="02060503050406000203" pitchFamily="18" charset="77"/>
              </a:rPr>
              <a:t>Scheidegger</a:t>
            </a:r>
            <a:r>
              <a:rPr lang="en-US" sz="2900" dirty="0">
                <a:latin typeface="IBM Plex Serif" panose="02060503050406000203" pitchFamily="18" charset="77"/>
              </a:rPr>
              <a:t>, and Suresh </a:t>
            </a:r>
            <a:r>
              <a:rPr lang="en-US" sz="2900" dirty="0" err="1">
                <a:latin typeface="IBM Plex Serif" panose="02060503050406000203" pitchFamily="18" charset="77"/>
              </a:rPr>
              <a:t>Venkatasubramanian</a:t>
            </a:r>
            <a:r>
              <a:rPr lang="en-US" sz="2900" dirty="0">
                <a:latin typeface="IBM Plex Serif" panose="02060503050406000203" pitchFamily="18" charset="77"/>
              </a:rPr>
              <a:t>. 2021., The (</a:t>
            </a:r>
            <a:r>
              <a:rPr lang="en-US" sz="2900" dirty="0" err="1">
                <a:latin typeface="IBM Plex Serif" panose="02060503050406000203" pitchFamily="18" charset="77"/>
              </a:rPr>
              <a:t>Im</a:t>
            </a:r>
            <a:r>
              <a:rPr lang="en-US" sz="2900" dirty="0">
                <a:latin typeface="IBM Plex Serif" panose="02060503050406000203" pitchFamily="18" charset="77"/>
              </a:rPr>
              <a:t>)possibility of fairness: different value systems require different mechanisms for fair decision making. </a:t>
            </a:r>
            <a:r>
              <a:rPr lang="en-US" sz="2900" i="1" dirty="0" err="1">
                <a:latin typeface="IBM Plex Serif" panose="02060503050406000203" pitchFamily="18" charset="77"/>
              </a:rPr>
              <a:t>Commun</a:t>
            </a:r>
            <a:r>
              <a:rPr lang="en-US" sz="2900" i="1" dirty="0">
                <a:latin typeface="IBM Plex Serif" panose="02060503050406000203" pitchFamily="18" charset="77"/>
              </a:rPr>
              <a:t>. ACM</a:t>
            </a:r>
            <a:r>
              <a:rPr lang="en-US" sz="2900" dirty="0">
                <a:latin typeface="IBM Plex Serif" panose="02060503050406000203" pitchFamily="18" charset="77"/>
              </a:rPr>
              <a:t> 64, 4 (April 2021), 136–143. DOI: </a:t>
            </a:r>
            <a:r>
              <a:rPr lang="en-US" sz="2900" dirty="0">
                <a:latin typeface="IBM Plex Serif" panose="02060503050406000203" pitchFamily="18" charset="77"/>
                <a:hlinkClick r:id="rId3"/>
              </a:rPr>
              <a:t>https://doi.org/10.1145/3433949</a:t>
            </a:r>
            <a:r>
              <a:rPr lang="en-US" sz="2900" dirty="0">
                <a:latin typeface="IBM Plex Serif" panose="02060503050406000203" pitchFamily="18" charset="7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4903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ADEC4-4953-F54C-A8E6-759EA4DC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as problem creator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58B41-650E-B940-B64C-98000D9E3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1052"/>
            <a:ext cx="10515600" cy="5135691"/>
          </a:xfrm>
        </p:spPr>
        <p:txBody>
          <a:bodyPr>
            <a:normAutofit/>
          </a:bodyPr>
          <a:lstStyle/>
          <a:p>
            <a:r>
              <a:rPr lang="en-US" dirty="0"/>
              <a:t>Technical bug hunting</a:t>
            </a:r>
          </a:p>
          <a:p>
            <a:pPr lvl="1"/>
            <a:r>
              <a:rPr lang="en-US" dirty="0"/>
              <a:t>“Ransomware is just a pen test whose terms you negotiate after the report’s delivered” </a:t>
            </a:r>
          </a:p>
          <a:p>
            <a:pPr lvl="1"/>
            <a:r>
              <a:rPr lang="en-US" dirty="0"/>
              <a:t>Or a bug bounty…</a:t>
            </a:r>
          </a:p>
          <a:p>
            <a:pPr lvl="1"/>
            <a:r>
              <a:rPr lang="en-US" dirty="0"/>
              <a:t>DARPA Cyber Grand Challenge was 2016</a:t>
            </a:r>
          </a:p>
          <a:p>
            <a:endParaRPr lang="en-US" dirty="0"/>
          </a:p>
          <a:p>
            <a:r>
              <a:rPr lang="en-US" dirty="0"/>
              <a:t>Human vulnerability exploiter</a:t>
            </a:r>
          </a:p>
          <a:p>
            <a:pPr lvl="1"/>
            <a:r>
              <a:rPr lang="en-US" dirty="0"/>
              <a:t>Deepfake/voice clone/text fake</a:t>
            </a:r>
          </a:p>
          <a:p>
            <a:pPr lvl="1"/>
            <a:r>
              <a:rPr lang="en-US" dirty="0"/>
              <a:t>Phishing</a:t>
            </a:r>
          </a:p>
        </p:txBody>
      </p:sp>
    </p:spTree>
    <p:extLst>
      <p:ext uri="{BB962C8B-B14F-4D97-AF65-F5344CB8AC3E}">
        <p14:creationId xmlns:p14="http://schemas.microsoft.com/office/powerpoint/2010/main" val="2083984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4A66-558A-2545-8A3D-B1BDAA53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Abuse, conflict and harm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F64B6-5A88-D74A-804B-70541740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1052"/>
            <a:ext cx="10156370" cy="471591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Stalkerware</a:t>
            </a:r>
            <a:r>
              <a:rPr lang="en-US" dirty="0"/>
              <a:t>, intimate image abuse, IoT </a:t>
            </a:r>
          </a:p>
          <a:p>
            <a:r>
              <a:rPr lang="en-US" dirty="0"/>
              <a:t>Trolling, swatting &amp; the internet hate canon</a:t>
            </a:r>
          </a:p>
          <a:p>
            <a:pPr lvl="1"/>
            <a:r>
              <a:rPr lang="en-US" dirty="0"/>
              <a:t>Khashoggi example</a:t>
            </a:r>
          </a:p>
          <a:p>
            <a:r>
              <a:rPr lang="en-US" dirty="0"/>
              <a:t>Election manipulation is cheap</a:t>
            </a:r>
          </a:p>
          <a:p>
            <a:r>
              <a:rPr lang="en-US" dirty="0"/>
              <a:t>AI will play on both sides of each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Abuse of protection tools</a:t>
            </a:r>
          </a:p>
          <a:p>
            <a:pPr lvl="1"/>
            <a:r>
              <a:rPr lang="en-US" dirty="0"/>
              <a:t>False reports to site safety</a:t>
            </a:r>
          </a:p>
          <a:p>
            <a:pPr lvl="1"/>
            <a:r>
              <a:rPr lang="en-US" dirty="0"/>
              <a:t>Copyrighted music to keep video off </a:t>
            </a:r>
            <a:r>
              <a:rPr lang="en-US" dirty="0" err="1"/>
              <a:t>youtube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82E9E-0D58-CD4E-888E-0E2E1055A7B1}"/>
              </a:ext>
            </a:extLst>
          </p:cNvPr>
          <p:cNvSpPr txBox="1"/>
          <p:nvPr/>
        </p:nvSpPr>
        <p:spPr>
          <a:xfrm>
            <a:off x="538841" y="6387878"/>
            <a:ext cx="9976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theintercept.com</a:t>
            </a:r>
            <a:r>
              <a:rPr lang="en-US" dirty="0"/>
              <a:t>/2021/08/01/</a:t>
            </a:r>
            <a:r>
              <a:rPr lang="en-US" dirty="0" err="1"/>
              <a:t>saudi</a:t>
            </a:r>
            <a:r>
              <a:rPr lang="en-US" dirty="0"/>
              <a:t>-</a:t>
            </a:r>
            <a:r>
              <a:rPr lang="en-US" dirty="0" err="1"/>
              <a:t>arabia</a:t>
            </a:r>
            <a:r>
              <a:rPr lang="en-US" dirty="0"/>
              <a:t>-twitter-harassment-</a:t>
            </a:r>
            <a:r>
              <a:rPr lang="en-US" dirty="0" err="1"/>
              <a:t>jamal</a:t>
            </a:r>
            <a:r>
              <a:rPr lang="en-US" dirty="0"/>
              <a:t>-</a:t>
            </a:r>
            <a:r>
              <a:rPr lang="en-US" dirty="0" err="1"/>
              <a:t>khashoggi</a:t>
            </a:r>
            <a:r>
              <a:rPr lang="en-US" dirty="0"/>
              <a:t>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345FF-615A-2741-A9C0-77ECCC34B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571" y="2723490"/>
            <a:ext cx="4249056" cy="25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7C92-6B56-AE4F-BB3F-89244F52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E5068-4B2F-C448-9A27-316E35A2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</a:t>
            </a:r>
          </a:p>
          <a:p>
            <a:r>
              <a:rPr lang="en-US" dirty="0"/>
              <a:t>Present</a:t>
            </a:r>
          </a:p>
          <a:p>
            <a:r>
              <a:rPr lang="en-US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03520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8CC5-FECA-4E43-ADF0-08B430F6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Khashoggi as abuse victim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98B2-374D-354C-9AF0-67087E70E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685E9-D0F3-BF46-942D-6A72C3FF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8" y="1461052"/>
            <a:ext cx="9677400" cy="468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284DC-284C-4347-BB84-09A816613280}"/>
              </a:ext>
            </a:extLst>
          </p:cNvPr>
          <p:cNvSpPr txBox="1"/>
          <p:nvPr/>
        </p:nvSpPr>
        <p:spPr>
          <a:xfrm>
            <a:off x="544286" y="6176963"/>
            <a:ext cx="11647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www.washingtonpost.com</a:t>
            </a:r>
            <a:r>
              <a:rPr lang="en-US" dirty="0"/>
              <a:t>/national-security/records-shed-light-on-online-harassment-of-jamal-khashoggi-before-his-killing/2020/09/07/1811c100-eed5-11ea-b4bc-3a2098fc73d4_story.html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FBE078-A274-7E4F-8583-80840EB3F5E4}"/>
              </a:ext>
            </a:extLst>
          </p:cNvPr>
          <p:cNvSpPr/>
          <p:nvPr/>
        </p:nvSpPr>
        <p:spPr>
          <a:xfrm>
            <a:off x="544286" y="4266328"/>
            <a:ext cx="7506020" cy="646331"/>
          </a:xfrm>
          <a:prstGeom prst="ellipse">
            <a:avLst/>
          </a:prstGeom>
          <a:solidFill>
            <a:srgbClr val="FFFF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93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B544-1F31-594C-A7BC-5859E3AC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D80A-D90F-C949-A01D-DDF8EFF1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1052"/>
            <a:ext cx="10515600" cy="539694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People doing good work on threat modeling abuse include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Diana Freed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Karen Levy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Julia </a:t>
            </a:r>
            <a:r>
              <a:rPr lang="en-US" dirty="0" err="1"/>
              <a:t>Slupska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Leonie </a:t>
            </a:r>
            <a:r>
              <a:rPr lang="en-US" dirty="0" err="1"/>
              <a:t>Tanczer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Papers include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Digital Technologies and Intimate Partner Violence: A Qualitative Analysis with Multiple Stakeholders </a:t>
            </a:r>
            <a:r>
              <a:rPr lang="en-US" dirty="0">
                <a:hlinkClick r:id="rId2"/>
              </a:rPr>
              <a:t>https://doi.org/10.1145/3134681</a:t>
            </a:r>
            <a:r>
              <a:rPr lang="en-US" dirty="0"/>
              <a:t>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Threat Modeling Intimate Partner Violence: Tech Abuse as a Cybersecurity Challenge in the Internet of Things </a:t>
            </a:r>
            <a:r>
              <a:rPr lang="en-US" dirty="0">
                <a:hlinkClick r:id="rId3"/>
              </a:rPr>
              <a:t>https://www.emerald.com/insight/content/doi/10.1108/978-1-83982-848-520211049/full/html</a:t>
            </a:r>
            <a:r>
              <a:rPr lang="en-US" dirty="0"/>
              <a:t> 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hlinkClick r:id="rId4"/>
              </a:rPr>
              <a:t>https://www.nytimes.com/2018/06/23/technology/smart-home-devices-domestic-abuse.html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sz="5100" dirty="0" err="1"/>
              <a:t>Github.com</a:t>
            </a:r>
            <a:r>
              <a:rPr lang="en-US" sz="5100" dirty="0"/>
              <a:t>/</a:t>
            </a:r>
            <a:r>
              <a:rPr lang="en-US" sz="5100" dirty="0" err="1"/>
              <a:t>adamshostack</a:t>
            </a:r>
            <a:r>
              <a:rPr lang="en-US" sz="5100" dirty="0"/>
              <a:t>/conflict/</a:t>
            </a:r>
          </a:p>
        </p:txBody>
      </p:sp>
    </p:spTree>
    <p:extLst>
      <p:ext uri="{BB962C8B-B14F-4D97-AF65-F5344CB8AC3E}">
        <p14:creationId xmlns:p14="http://schemas.microsoft.com/office/powerpoint/2010/main" val="676192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719D-B50E-7345-A25F-47A4132E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problem are we solving?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421EED2-CB86-5942-A5BF-A9CE34A215B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Alex Stamos (Blackhat 2017):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96D320B-D400-4F47-A4A4-FE25F7CD29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132794"/>
            <a:ext cx="9499600" cy="57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CD86F4FC-AFE2-764C-B4D5-4B2FF89DC1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2807" y="2636709"/>
            <a:ext cx="6734629" cy="40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">
            <a:extLst>
              <a:ext uri="{FF2B5EF4-FFF2-40B4-BE49-F238E27FC236}">
                <a16:creationId xmlns:a16="http://schemas.microsoft.com/office/drawing/2014/main" id="{360B24C4-CED4-7445-B451-D33E84C9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94" y="2319697"/>
            <a:ext cx="7752453" cy="43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20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719D-B50E-7345-A25F-47A4132E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problem are we solving? 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421EED2-CB86-5942-A5BF-A9CE34A215B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You are here?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96D320B-D400-4F47-A4A4-FE25F7CD29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132794"/>
            <a:ext cx="9499600" cy="57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CD86F4FC-AFE2-764C-B4D5-4B2FF89DC1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2807" y="2636709"/>
            <a:ext cx="6734629" cy="40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">
            <a:extLst>
              <a:ext uri="{FF2B5EF4-FFF2-40B4-BE49-F238E27FC236}">
                <a16:creationId xmlns:a16="http://schemas.microsoft.com/office/drawing/2014/main" id="{360B24C4-CED4-7445-B451-D33E84C9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94" y="2319697"/>
            <a:ext cx="7752453" cy="43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1CE242-D34E-C647-8E8D-607260ACB077}"/>
              </a:ext>
            </a:extLst>
          </p:cNvPr>
          <p:cNvGrpSpPr/>
          <p:nvPr/>
        </p:nvGrpSpPr>
        <p:grpSpPr>
          <a:xfrm>
            <a:off x="5360828" y="2712909"/>
            <a:ext cx="1138583" cy="391886"/>
            <a:chOff x="406400" y="2786743"/>
            <a:chExt cx="1138583" cy="391886"/>
          </a:xfrm>
          <a:solidFill>
            <a:schemeClr val="accent4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83471D-29E8-6F4E-B247-2FBBF2F5D399}"/>
                </a:ext>
              </a:extLst>
            </p:cNvPr>
            <p:cNvSpPr/>
            <p:nvPr/>
          </p:nvSpPr>
          <p:spPr>
            <a:xfrm>
              <a:off x="406400" y="2786743"/>
              <a:ext cx="1138583" cy="391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FA0A21F1-61A4-5B40-A77D-9A45EF43D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08" y="2799995"/>
              <a:ext cx="995639" cy="346529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3932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B13F-8B03-8F41-BA93-418351E5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Demonstrating Trustworthiness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0CF1-FE7B-4A40-9A6B-6E3E619E6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Techniques (from Kress-</a:t>
            </a:r>
            <a:r>
              <a:rPr lang="en-US" dirty="0" err="1"/>
              <a:t>Gazit</a:t>
            </a:r>
            <a:r>
              <a:rPr lang="en-US" dirty="0"/>
              <a:t> et al)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Monitoring</a:t>
            </a:r>
          </a:p>
          <a:p>
            <a:pPr lvl="1"/>
            <a:r>
              <a:rPr lang="en-US" dirty="0"/>
              <a:t>Formal verification</a:t>
            </a:r>
          </a:p>
          <a:p>
            <a:pPr lvl="1"/>
            <a:r>
              <a:rPr lang="en-US" dirty="0"/>
              <a:t>Synthesis – from specification</a:t>
            </a:r>
          </a:p>
          <a:p>
            <a:r>
              <a:rPr lang="en-US" dirty="0"/>
              <a:t>Consider synthesis more broadly -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4F3D2-9773-E54B-881C-95133EA59A9D}"/>
              </a:ext>
            </a:extLst>
          </p:cNvPr>
          <p:cNvSpPr txBox="1"/>
          <p:nvPr/>
        </p:nvSpPr>
        <p:spPr>
          <a:xfrm>
            <a:off x="838200" y="5576798"/>
            <a:ext cx="1018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Hadas</a:t>
            </a:r>
            <a:r>
              <a:rPr lang="en-US" dirty="0"/>
              <a:t> Kress-</a:t>
            </a:r>
            <a:r>
              <a:rPr lang="en-US" dirty="0" err="1"/>
              <a:t>Gazit</a:t>
            </a:r>
            <a:r>
              <a:rPr lang="en-US" dirty="0"/>
              <a:t> et al, Formalizing and guaranteeing human-robot interaction. </a:t>
            </a:r>
            <a:r>
              <a:rPr lang="en-US" i="1" dirty="0"/>
              <a:t>CACM</a:t>
            </a:r>
            <a:r>
              <a:rPr lang="en-US" dirty="0"/>
              <a:t> (September 2021)  https://</a:t>
            </a:r>
            <a:r>
              <a:rPr lang="en-US" dirty="0" err="1"/>
              <a:t>doi.org</a:t>
            </a:r>
            <a:r>
              <a:rPr lang="en-US" dirty="0"/>
              <a:t>/10.1145/3433637</a:t>
            </a:r>
          </a:p>
        </p:txBody>
      </p:sp>
    </p:spTree>
    <p:extLst>
      <p:ext uri="{BB962C8B-B14F-4D97-AF65-F5344CB8AC3E}">
        <p14:creationId xmlns:p14="http://schemas.microsoft.com/office/powerpoint/2010/main" val="1212644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FFC1-431A-7049-B8A3-44F01939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0B47-78A4-6948-855A-7924FDAC5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Synthesis</a:t>
            </a:r>
            <a:r>
              <a:rPr lang="en-US" dirty="0"/>
              <a:t> is about “from specification”</a:t>
            </a:r>
          </a:p>
          <a:p>
            <a:r>
              <a:rPr lang="en-US" i="1" dirty="0"/>
              <a:t>Composition</a:t>
            </a:r>
            <a:r>
              <a:rPr lang="en-US" dirty="0"/>
              <a:t> is “from components”</a:t>
            </a:r>
          </a:p>
          <a:p>
            <a:pPr lvl="1"/>
            <a:r>
              <a:rPr lang="en-US" dirty="0" err="1"/>
              <a:t>libc</a:t>
            </a:r>
            <a:r>
              <a:rPr lang="en-US" dirty="0"/>
              <a:t> to </a:t>
            </a:r>
            <a:r>
              <a:rPr lang="en-US" dirty="0" err="1"/>
              <a:t>npm</a:t>
            </a:r>
            <a:endParaRPr lang="en-US" dirty="0"/>
          </a:p>
          <a:p>
            <a:pPr lvl="1"/>
            <a:r>
              <a:rPr lang="en-US" dirty="0"/>
              <a:t>Emergence of more secure components</a:t>
            </a:r>
          </a:p>
          <a:p>
            <a:pPr lvl="1"/>
            <a:r>
              <a:rPr lang="en-US" dirty="0"/>
              <a:t>Composition is </a:t>
            </a:r>
            <a:r>
              <a:rPr lang="en-US" dirty="0" err="1"/>
              <a:t>shellshockingly</a:t>
            </a:r>
            <a:r>
              <a:rPr lang="en-US" dirty="0"/>
              <a:t> hard problem</a:t>
            </a:r>
          </a:p>
          <a:p>
            <a:pPr lvl="1"/>
            <a:r>
              <a:rPr lang="en-US" dirty="0"/>
              <a:t>Specification is also really hard</a:t>
            </a:r>
          </a:p>
          <a:p>
            <a:pPr lvl="1"/>
            <a:r>
              <a:rPr lang="en-US" dirty="0"/>
              <a:t>Will AI help? </a:t>
            </a:r>
          </a:p>
        </p:txBody>
      </p:sp>
    </p:spTree>
    <p:extLst>
      <p:ext uri="{BB962C8B-B14F-4D97-AF65-F5344CB8AC3E}">
        <p14:creationId xmlns:p14="http://schemas.microsoft.com/office/powerpoint/2010/main" val="3437883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7DCF-A316-F749-A2D6-12C54425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these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0604-E17E-1346-AD7B-D64A8BB3C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measure?</a:t>
            </a:r>
          </a:p>
          <a:p>
            <a:r>
              <a:rPr lang="en-US" dirty="0"/>
              <a:t>How to prioritize?</a:t>
            </a:r>
          </a:p>
          <a:p>
            <a:r>
              <a:rPr lang="en-US" dirty="0"/>
              <a:t>How to assess progress?</a:t>
            </a:r>
          </a:p>
        </p:txBody>
      </p:sp>
    </p:spTree>
    <p:extLst>
      <p:ext uri="{BB962C8B-B14F-4D97-AF65-F5344CB8AC3E}">
        <p14:creationId xmlns:p14="http://schemas.microsoft.com/office/powerpoint/2010/main" val="3354616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43E9-B0CC-1946-9FCA-FCFDF07A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2FA2-BE65-724B-B8DE-2E017604F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99" y="6058939"/>
            <a:ext cx="10515600" cy="6194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www.belfercenter.org</a:t>
            </a:r>
            <a:r>
              <a:rPr lang="en-US" dirty="0"/>
              <a:t>/learning-cyber-incidents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CCD8C-4CBC-DE4F-B8F8-AAEAABA5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144039"/>
            <a:ext cx="11404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65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B0E4-3DC5-0940-A4CD-CCB38B17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&amp;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02422-EC88-0C49-B4A4-B64EAB4B4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Faster timelines are today’s trend</a:t>
            </a:r>
          </a:p>
          <a:p>
            <a:r>
              <a:rPr lang="en-US" dirty="0"/>
              <a:t>We’ll get more value from more data, less quickly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B1281-7BE0-7240-9235-20B229BA0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37" y="3344558"/>
            <a:ext cx="11211925" cy="31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17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172A-5D45-A24C-A792-1085242C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D3D9C-AA79-6043-AAB6-CBDAC6193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best way to predict the future is to invent it”</a:t>
            </a:r>
          </a:p>
          <a:p>
            <a:r>
              <a:rPr lang="en-US" dirty="0"/>
              <a:t>Opportunities abound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Synthesis and composition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Many AI challenges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Threat modeling + </a:t>
            </a:r>
            <a:r>
              <a:rPr lang="en-US" dirty="0" err="1"/>
              <a:t>appsec</a:t>
            </a:r>
            <a:r>
              <a:rPr lang="en-US" dirty="0"/>
              <a:t> practices for conflict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Threat modeling frames for end users </a:t>
            </a:r>
          </a:p>
        </p:txBody>
      </p:sp>
    </p:spTree>
    <p:extLst>
      <p:ext uri="{BB962C8B-B14F-4D97-AF65-F5344CB8AC3E}">
        <p14:creationId xmlns:p14="http://schemas.microsoft.com/office/powerpoint/2010/main" val="68515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D41E-28FF-3548-9838-571E6117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D4B0E-A2B3-A94D-AFDE-A726B77B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19900" dirty="0"/>
              <a:t>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44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96F6-DC8B-EB48-B3F8-CA48B68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Frame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0C784-9FD2-084F-9356-FD24DCD5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think of security?</a:t>
            </a:r>
          </a:p>
          <a:p>
            <a:pPr lvl="1"/>
            <a:r>
              <a:rPr lang="en-US" dirty="0"/>
              <a:t>Cyberwar, cyber espionage</a:t>
            </a:r>
          </a:p>
          <a:p>
            <a:pPr lvl="1"/>
            <a:r>
              <a:rPr lang="en-US" dirty="0"/>
              <a:t>Cyber criminals &amp; hacktivists</a:t>
            </a:r>
          </a:p>
          <a:p>
            <a:pPr lvl="1"/>
            <a:r>
              <a:rPr lang="en-US" dirty="0"/>
              <a:t>Threat hunting/bug hunting?</a:t>
            </a:r>
          </a:p>
          <a:p>
            <a:pPr lvl="1"/>
            <a:r>
              <a:rPr lang="en-US" dirty="0"/>
              <a:t>Compliance</a:t>
            </a:r>
          </a:p>
          <a:p>
            <a:pPr lvl="1"/>
            <a:r>
              <a:rPr lang="en-US" dirty="0" err="1"/>
              <a:t>Appsec</a:t>
            </a:r>
            <a:endParaRPr lang="en-US" dirty="0"/>
          </a:p>
          <a:p>
            <a:r>
              <a:rPr lang="en-US" dirty="0"/>
              <a:t>November 11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50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3D25-48B0-2149-A940-7B4677BD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frame matters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839E2-D780-AD43-9BFE-44D44FF7C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Conflict is real, and not going away</a:t>
            </a:r>
          </a:p>
          <a:p>
            <a:r>
              <a:rPr lang="en-US" dirty="0"/>
              <a:t>We need castles, not sandcastles</a:t>
            </a:r>
          </a:p>
          <a:p>
            <a:r>
              <a:rPr lang="en-US" dirty="0" err="1"/>
              <a:t>Appsec</a:t>
            </a:r>
            <a:r>
              <a:rPr lang="en-US" dirty="0"/>
              <a:t> can help us build these defenses</a:t>
            </a:r>
          </a:p>
        </p:txBody>
      </p:sp>
    </p:spTree>
    <p:extLst>
      <p:ext uri="{BB962C8B-B14F-4D97-AF65-F5344CB8AC3E}">
        <p14:creationId xmlns:p14="http://schemas.microsoft.com/office/powerpoint/2010/main" val="3022880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2F67-BFFD-D34D-A560-61AA4C7F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272C-DA40-B444-BFA8-B1ED8DB34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We are not at the beginning of the end, </a:t>
            </a:r>
          </a:p>
          <a:p>
            <a:pPr marL="0" indent="0" algn="ctr">
              <a:buNone/>
            </a:pPr>
            <a:r>
              <a:rPr lang="en-US" dirty="0"/>
              <a:t>but the end of the beginning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Opportunities abound</a:t>
            </a:r>
          </a:p>
        </p:txBody>
      </p:sp>
    </p:spTree>
    <p:extLst>
      <p:ext uri="{BB962C8B-B14F-4D97-AF65-F5344CB8AC3E}">
        <p14:creationId xmlns:p14="http://schemas.microsoft.com/office/powerpoint/2010/main" val="634447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B32F12-FA1F-584E-BD4B-93EAE57D5726}"/>
              </a:ext>
            </a:extLst>
          </p:cNvPr>
          <p:cNvSpPr txBox="1"/>
          <p:nvPr/>
        </p:nvSpPr>
        <p:spPr>
          <a:xfrm>
            <a:off x="0" y="2822028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arabun SemiBold" pitchFamily="2" charset="-34"/>
                <a:cs typeface="Sarabun SemiBold" pitchFamily="2" charset="-34"/>
              </a:rPr>
              <a:t>Thank you!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Sarabun SemiBold" pitchFamily="2" charset="-34"/>
              <a:cs typeface="Sarabun SemiBold" pitchFamily="2" charset="-34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Sarabun SemiBold" pitchFamily="2" charset="-34"/>
              <a:cs typeface="Sarabun SemiBol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7529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B32F12-FA1F-584E-BD4B-93EAE57D5726}"/>
              </a:ext>
            </a:extLst>
          </p:cNvPr>
          <p:cNvSpPr txBox="1"/>
          <p:nvPr/>
        </p:nvSpPr>
        <p:spPr>
          <a:xfrm>
            <a:off x="0" y="2822028"/>
            <a:ext cx="12191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arabun SemiBold" pitchFamily="2" charset="-34"/>
                <a:cs typeface="Sarabun SemiBold" pitchFamily="2" charset="-34"/>
              </a:rPr>
              <a:t>Questions?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Sarabun SemiBold" pitchFamily="2" charset="-34"/>
              <a:cs typeface="Sarabun SemiBold" pitchFamily="2" charset="-34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Sarabun SemiBold" pitchFamily="2" charset="-34"/>
              <a:cs typeface="Sarabun SemiBold" pitchFamily="2" charset="-34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Sarabun SemiBold" pitchFamily="2" charset="-34"/>
                <a:cs typeface="Sarabun SemiBold" pitchFamily="2" charset="-34"/>
              </a:rPr>
              <a:t>adam@shostack.org</a:t>
            </a:r>
            <a:endParaRPr lang="en-US" sz="4000" b="1" dirty="0">
              <a:solidFill>
                <a:schemeClr val="bg1"/>
              </a:solidFill>
              <a:latin typeface="Sarabun SemiBold" pitchFamily="2" charset="-34"/>
              <a:cs typeface="Sarabun SemiBold" pitchFamily="2" charset="-34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Sarabun SemiBold" pitchFamily="2" charset="-34"/>
                <a:cs typeface="Sarabun SemiBold" pitchFamily="2" charset="-34"/>
              </a:rPr>
              <a:t>Slides: </a:t>
            </a:r>
            <a:r>
              <a:rPr lang="en-US" sz="4000" b="1" dirty="0" err="1">
                <a:solidFill>
                  <a:schemeClr val="bg1"/>
                </a:solidFill>
                <a:latin typeface="Sarabun SemiBold" pitchFamily="2" charset="-34"/>
                <a:cs typeface="Sarabun SemiBold" pitchFamily="2" charset="-34"/>
              </a:rPr>
              <a:t>shostack.org</a:t>
            </a:r>
            <a:r>
              <a:rPr lang="en-US" sz="4000" b="1" dirty="0">
                <a:solidFill>
                  <a:schemeClr val="bg1"/>
                </a:solidFill>
                <a:latin typeface="Sarabun SemiBold" pitchFamily="2" charset="-34"/>
                <a:cs typeface="Sarabun SemiBold" pitchFamily="2" charset="-34"/>
              </a:rPr>
              <a:t>/blog</a:t>
            </a:r>
          </a:p>
        </p:txBody>
      </p:sp>
    </p:spTree>
    <p:extLst>
      <p:ext uri="{BB962C8B-B14F-4D97-AF65-F5344CB8AC3E}">
        <p14:creationId xmlns:p14="http://schemas.microsoft.com/office/powerpoint/2010/main" val="177032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4234-4E9D-3E46-9251-3D9001B8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start in firewall code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5EED1-E6DC-554C-A298-20C8F29FC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Contractor for Fidelity in 1995</a:t>
            </a:r>
          </a:p>
          <a:p>
            <a:pPr lvl="1"/>
            <a:r>
              <a:rPr lang="en-US" dirty="0"/>
              <a:t>Reviewing code that went into a firewall</a:t>
            </a:r>
          </a:p>
          <a:p>
            <a:pPr lvl="1"/>
            <a:r>
              <a:rPr lang="en-US" dirty="0"/>
              <a:t>Competition to provide access to accounts and trading</a:t>
            </a:r>
          </a:p>
          <a:p>
            <a:pPr lvl="1"/>
            <a:r>
              <a:rPr lang="en-US" dirty="0"/>
              <a:t>[Not speaking on their behalf]</a:t>
            </a:r>
          </a:p>
          <a:p>
            <a:r>
              <a:rPr lang="en-US" dirty="0"/>
              <a:t>Conflict led to a set of guidelines</a:t>
            </a:r>
          </a:p>
          <a:p>
            <a:r>
              <a:rPr lang="en-US" dirty="0"/>
              <a:t>Got ok to share the guidelines in August 1996</a:t>
            </a:r>
          </a:p>
          <a:p>
            <a:pPr lvl="1"/>
            <a:r>
              <a:rPr lang="en-US" dirty="0"/>
              <a:t>Maintained until about 2000 </a:t>
            </a:r>
          </a:p>
          <a:p>
            <a:pPr lvl="1"/>
            <a:r>
              <a:rPr lang="en-US" dirty="0"/>
              <a:t>Thank you, Steve MacLellan &amp; team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9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33FB-504B-A949-B6BA-609C3DE4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6B0EB-3CD5-8848-95E5-E0FA44246373}"/>
              </a:ext>
            </a:extLst>
          </p:cNvPr>
          <p:cNvSpPr/>
          <p:nvPr/>
        </p:nvSpPr>
        <p:spPr>
          <a:xfrm>
            <a:off x="8229600" y="2759528"/>
            <a:ext cx="2928257" cy="1338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Backend Systems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E3765B0-2927-AD49-98F6-BF39770B2839}"/>
              </a:ext>
            </a:extLst>
          </p:cNvPr>
          <p:cNvSpPr/>
          <p:nvPr/>
        </p:nvSpPr>
        <p:spPr>
          <a:xfrm>
            <a:off x="4974771" y="4488478"/>
            <a:ext cx="2242457" cy="751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Firewalls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60B5FEB-87B8-D14F-85F2-C18C317E0339}"/>
              </a:ext>
            </a:extLst>
          </p:cNvPr>
          <p:cNvSpPr/>
          <p:nvPr/>
        </p:nvSpPr>
        <p:spPr>
          <a:xfrm>
            <a:off x="4974771" y="3053443"/>
            <a:ext cx="2242457" cy="7511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Proxies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563FF-0C50-FA42-82EE-9DDC820484F4}"/>
              </a:ext>
            </a:extLst>
          </p:cNvPr>
          <p:cNvSpPr/>
          <p:nvPr/>
        </p:nvSpPr>
        <p:spPr>
          <a:xfrm>
            <a:off x="990600" y="3053443"/>
            <a:ext cx="2242457" cy="751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Browsers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EC0072-22DB-E04E-9123-F4195A820E21}"/>
              </a:ext>
            </a:extLst>
          </p:cNvPr>
          <p:cNvCxnSpPr>
            <a:cxnSpLocks/>
          </p:cNvCxnSpPr>
          <p:nvPr/>
        </p:nvCxnSpPr>
        <p:spPr>
          <a:xfrm>
            <a:off x="7293429" y="3429000"/>
            <a:ext cx="74022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91AE1B-1AE8-754E-B21D-26EA71CCB8B0}"/>
              </a:ext>
            </a:extLst>
          </p:cNvPr>
          <p:cNvCxnSpPr>
            <a:cxnSpLocks/>
          </p:cNvCxnSpPr>
          <p:nvPr/>
        </p:nvCxnSpPr>
        <p:spPr>
          <a:xfrm>
            <a:off x="3374571" y="3429000"/>
            <a:ext cx="148045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3FCE4B-28D1-4B4F-99CE-29337355AC89}"/>
              </a:ext>
            </a:extLst>
          </p:cNvPr>
          <p:cNvCxnSpPr>
            <a:cxnSpLocks/>
          </p:cNvCxnSpPr>
          <p:nvPr/>
        </p:nvCxnSpPr>
        <p:spPr>
          <a:xfrm>
            <a:off x="4234543" y="2083934"/>
            <a:ext cx="0" cy="327183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61B147-D517-0E44-A1B1-96EEDF49DFE1}"/>
              </a:ext>
            </a:extLst>
          </p:cNvPr>
          <p:cNvCxnSpPr>
            <a:cxnSpLocks/>
          </p:cNvCxnSpPr>
          <p:nvPr/>
        </p:nvCxnSpPr>
        <p:spPr>
          <a:xfrm>
            <a:off x="7663543" y="2083934"/>
            <a:ext cx="0" cy="339158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49CE39-6320-F941-84BF-E9D34AB2D7CE}"/>
              </a:ext>
            </a:extLst>
          </p:cNvPr>
          <p:cNvSpPr txBox="1"/>
          <p:nvPr/>
        </p:nvSpPr>
        <p:spPr>
          <a:xfrm>
            <a:off x="4336937" y="2164807"/>
            <a:ext cx="322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TCP stops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94B421-B654-CC4B-9D84-CAB4BA2BFBA5}"/>
              </a:ext>
            </a:extLst>
          </p:cNvPr>
          <p:cNvSpPr txBox="1"/>
          <p:nvPr/>
        </p:nvSpPr>
        <p:spPr>
          <a:xfrm>
            <a:off x="4319594" y="1899209"/>
            <a:ext cx="331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DMZ</a:t>
            </a:r>
          </a:p>
        </p:txBody>
      </p:sp>
    </p:spTree>
    <p:extLst>
      <p:ext uri="{BB962C8B-B14F-4D97-AF65-F5344CB8AC3E}">
        <p14:creationId xmlns:p14="http://schemas.microsoft.com/office/powerpoint/2010/main" val="296135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33FB-504B-A949-B6BA-609C3DE4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6B0EB-3CD5-8848-95E5-E0FA44246373}"/>
              </a:ext>
            </a:extLst>
          </p:cNvPr>
          <p:cNvSpPr/>
          <p:nvPr/>
        </p:nvSpPr>
        <p:spPr>
          <a:xfrm>
            <a:off x="8229600" y="2759528"/>
            <a:ext cx="2928257" cy="1338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Backend Systems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E3765B0-2927-AD49-98F6-BF39770B2839}"/>
              </a:ext>
            </a:extLst>
          </p:cNvPr>
          <p:cNvSpPr/>
          <p:nvPr/>
        </p:nvSpPr>
        <p:spPr>
          <a:xfrm>
            <a:off x="4974771" y="4488478"/>
            <a:ext cx="2242457" cy="751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Firewalls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60B5FEB-87B8-D14F-85F2-C18C317E0339}"/>
              </a:ext>
            </a:extLst>
          </p:cNvPr>
          <p:cNvSpPr/>
          <p:nvPr/>
        </p:nvSpPr>
        <p:spPr>
          <a:xfrm>
            <a:off x="4974771" y="3053443"/>
            <a:ext cx="2242457" cy="7511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 code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563FF-0C50-FA42-82EE-9DDC820484F4}"/>
              </a:ext>
            </a:extLst>
          </p:cNvPr>
          <p:cNvSpPr/>
          <p:nvPr/>
        </p:nvSpPr>
        <p:spPr>
          <a:xfrm>
            <a:off x="990600" y="3053443"/>
            <a:ext cx="2242457" cy="751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Browsers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EC0072-22DB-E04E-9123-F4195A820E21}"/>
              </a:ext>
            </a:extLst>
          </p:cNvPr>
          <p:cNvCxnSpPr>
            <a:cxnSpLocks/>
          </p:cNvCxnSpPr>
          <p:nvPr/>
        </p:nvCxnSpPr>
        <p:spPr>
          <a:xfrm>
            <a:off x="7293429" y="3429000"/>
            <a:ext cx="74022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91AE1B-1AE8-754E-B21D-26EA71CCB8B0}"/>
              </a:ext>
            </a:extLst>
          </p:cNvPr>
          <p:cNvCxnSpPr>
            <a:cxnSpLocks/>
          </p:cNvCxnSpPr>
          <p:nvPr/>
        </p:nvCxnSpPr>
        <p:spPr>
          <a:xfrm>
            <a:off x="3374571" y="3429000"/>
            <a:ext cx="148045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3FCE4B-28D1-4B4F-99CE-29337355AC89}"/>
              </a:ext>
            </a:extLst>
          </p:cNvPr>
          <p:cNvCxnSpPr>
            <a:cxnSpLocks/>
          </p:cNvCxnSpPr>
          <p:nvPr/>
        </p:nvCxnSpPr>
        <p:spPr>
          <a:xfrm>
            <a:off x="4234543" y="2083934"/>
            <a:ext cx="0" cy="327183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61B147-D517-0E44-A1B1-96EEDF49DFE1}"/>
              </a:ext>
            </a:extLst>
          </p:cNvPr>
          <p:cNvCxnSpPr>
            <a:cxnSpLocks/>
          </p:cNvCxnSpPr>
          <p:nvPr/>
        </p:nvCxnSpPr>
        <p:spPr>
          <a:xfrm>
            <a:off x="7663543" y="2083934"/>
            <a:ext cx="0" cy="339158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49CE39-6320-F941-84BF-E9D34AB2D7CE}"/>
              </a:ext>
            </a:extLst>
          </p:cNvPr>
          <p:cNvSpPr txBox="1"/>
          <p:nvPr/>
        </p:nvSpPr>
        <p:spPr>
          <a:xfrm>
            <a:off x="4336937" y="2164807"/>
            <a:ext cx="322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TCP stops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94B421-B654-CC4B-9D84-CAB4BA2BFBA5}"/>
              </a:ext>
            </a:extLst>
          </p:cNvPr>
          <p:cNvSpPr txBox="1"/>
          <p:nvPr/>
        </p:nvSpPr>
        <p:spPr>
          <a:xfrm>
            <a:off x="4319594" y="1899209"/>
            <a:ext cx="331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DMZ</a:t>
            </a:r>
          </a:p>
        </p:txBody>
      </p:sp>
    </p:spTree>
    <p:extLst>
      <p:ext uri="{BB962C8B-B14F-4D97-AF65-F5344CB8AC3E}">
        <p14:creationId xmlns:p14="http://schemas.microsoft.com/office/powerpoint/2010/main" val="288778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0F35-EE6C-9948-AAF9-3F042E25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E40A0-E823-7C45-9B3E-832505119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Guidance for the security team</a:t>
            </a:r>
          </a:p>
          <a:p>
            <a:r>
              <a:rPr lang="en-US" dirty="0"/>
              <a:t>Guidance for development teams</a:t>
            </a:r>
          </a:p>
          <a:p>
            <a:r>
              <a:rPr lang="en-US" dirty="0"/>
              <a:t>https://</a:t>
            </a:r>
            <a:r>
              <a:rPr lang="en-US" dirty="0" err="1"/>
              <a:t>shostack.org</a:t>
            </a:r>
            <a:r>
              <a:rPr lang="en-US" dirty="0"/>
              <a:t>/files/essays/</a:t>
            </a:r>
            <a:r>
              <a:rPr lang="en-US" dirty="0" err="1"/>
              <a:t>review.html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6BD00-D968-C748-A9F4-299A8129B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57" y="3819007"/>
            <a:ext cx="7697886" cy="359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08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0B5E-7D65-0B42-9729-C8E34AB3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guidelines: the technical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D122B-5374-8B40-B642-596907F9F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Architecture, including data flows</a:t>
            </a:r>
          </a:p>
          <a:p>
            <a:r>
              <a:rPr lang="en-US" dirty="0"/>
              <a:t>Logging</a:t>
            </a:r>
          </a:p>
          <a:p>
            <a:r>
              <a:rPr lang="en-US" dirty="0"/>
              <a:t>Some specifics like chroot </a:t>
            </a:r>
          </a:p>
          <a:p>
            <a:r>
              <a:rPr lang="en-US" dirty="0"/>
              <a:t>Check your inputs</a:t>
            </a:r>
          </a:p>
          <a:p>
            <a:r>
              <a:rPr lang="en-US" dirty="0"/>
              <a:t>Dangerous functions</a:t>
            </a:r>
          </a:p>
          <a:p>
            <a:r>
              <a:rPr lang="en-US" dirty="0"/>
              <a:t>C, C++, Perl</a:t>
            </a:r>
          </a:p>
        </p:txBody>
      </p:sp>
    </p:spTree>
    <p:extLst>
      <p:ext uri="{BB962C8B-B14F-4D97-AF65-F5344CB8AC3E}">
        <p14:creationId xmlns:p14="http://schemas.microsoft.com/office/powerpoint/2010/main" val="2434284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tual_AppSec_Presentation_template.pptx" id="{C49CDCF2-82CF-414F-89A3-C5656D0A3420}" vid="{19E1CC64-3798-AC43-96B1-65EE4C0B4F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11433</TotalTime>
  <Words>1425</Words>
  <Application>Microsoft Macintosh PowerPoint</Application>
  <PresentationFormat>Widescreen</PresentationFormat>
  <Paragraphs>276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IBM Plex Mono</vt:lpstr>
      <vt:lpstr>IBM Plex Serif</vt:lpstr>
      <vt:lpstr>Monotype Corsiva</vt:lpstr>
      <vt:lpstr>Sarabun</vt:lpstr>
      <vt:lpstr>Sarabun Light</vt:lpstr>
      <vt:lpstr>Sarabun Medium</vt:lpstr>
      <vt:lpstr>Sarabun SemiBold</vt:lpstr>
      <vt:lpstr>Office Theme</vt:lpstr>
      <vt:lpstr>PowerPoint Presentation</vt:lpstr>
      <vt:lpstr>About Adam Shostack</vt:lpstr>
      <vt:lpstr>Agenda</vt:lpstr>
      <vt:lpstr>PowerPoint Presentation</vt:lpstr>
      <vt:lpstr>My start in firewall code review</vt:lpstr>
      <vt:lpstr>Rough architecture</vt:lpstr>
      <vt:lpstr>Rough architecture</vt:lpstr>
      <vt:lpstr>The Guidelines</vt:lpstr>
      <vt:lpstr>The guidelines: the technical details</vt:lpstr>
      <vt:lpstr>The guidelines: perspective on 1996</vt:lpstr>
      <vt:lpstr>Perspective from 1996</vt:lpstr>
      <vt:lpstr>Frames from 1996</vt:lpstr>
      <vt:lpstr>25 Years Go By Fast: AppSec</vt:lpstr>
      <vt:lpstr>25 Years In Development</vt:lpstr>
      <vt:lpstr>PowerPoint Presentation</vt:lpstr>
      <vt:lpstr>Technical progress - security</vt:lpstr>
      <vt:lpstr>Government progress</vt:lpstr>
      <vt:lpstr>Insecure Design makes the Top 10!</vt:lpstr>
      <vt:lpstr>Insecure design: Why now?</vt:lpstr>
      <vt:lpstr>PowerPoint Presentation</vt:lpstr>
      <vt:lpstr>PowerPoint Presentation</vt:lpstr>
      <vt:lpstr>The more things change…</vt:lpstr>
      <vt:lpstr>Appsec will change in many ways</vt:lpstr>
      <vt:lpstr>AI as problem solver (1)</vt:lpstr>
      <vt:lpstr>AI as problem solver (2)</vt:lpstr>
      <vt:lpstr>AI as problem area</vt:lpstr>
      <vt:lpstr>Bias and fairness – Read this paper </vt:lpstr>
      <vt:lpstr>AI as problem creator</vt:lpstr>
      <vt:lpstr>Abuse, conflict and harm</vt:lpstr>
      <vt:lpstr>Khashoggi as abuse victim</vt:lpstr>
      <vt:lpstr>Further reading </vt:lpstr>
      <vt:lpstr>What problem are we solving?</vt:lpstr>
      <vt:lpstr>What problem are we solving? </vt:lpstr>
      <vt:lpstr>Demonstrating Trustworthiness</vt:lpstr>
      <vt:lpstr>Composition</vt:lpstr>
      <vt:lpstr>All these problems</vt:lpstr>
      <vt:lpstr>Learning systems</vt:lpstr>
      <vt:lpstr>Notification &amp; Learning</vt:lpstr>
      <vt:lpstr>So what can we do?</vt:lpstr>
      <vt:lpstr>The Frame Matters</vt:lpstr>
      <vt:lpstr>The frame matters (2)</vt:lpstr>
      <vt:lpstr>Going forward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Adam</cp:lastModifiedBy>
  <cp:revision>11</cp:revision>
  <cp:lastPrinted>2019-07-19T08:20:20Z</cp:lastPrinted>
  <dcterms:created xsi:type="dcterms:W3CDTF">2021-10-29T16:20:17Z</dcterms:created>
  <dcterms:modified xsi:type="dcterms:W3CDTF">2021-11-11T18:07:44Z</dcterms:modified>
</cp:coreProperties>
</file>